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257" r:id="rId4"/>
    <p:sldId id="259" r:id="rId5"/>
    <p:sldId id="262" r:id="rId6"/>
    <p:sldId id="258" r:id="rId7"/>
    <p:sldId id="260" r:id="rId8"/>
    <p:sldId id="261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75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9EDC9-F03B-C741-BB62-55618AADC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B9FB6C-092E-3B45-BCBF-1EB4C4959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9897C-63CD-0543-9D2B-67E804B11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10D3D-C094-0E46-90B1-12280E143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AF7D7-6C21-5643-9D4A-40F376920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02893-5BAD-2543-A4D3-7964E20D0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7B92D6-1ADA-B64E-ADB6-69E2E1B4A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0F102-4C72-5B42-B6F4-7997BF4BC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AA37A-3D9A-0748-A417-C5F4153F7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64AAE-CE34-8849-AA99-657AFBEB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5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9AEC26-5843-5E48-B6F1-520A97BBA5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871A67-E986-7E43-92E3-4C8A6E7CE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2DE5A-307E-6848-B35F-C43813C11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74D55-72E8-8D46-839B-E32321942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88A50-892D-524F-BFB5-2E719B28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93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4FAE9-F2A7-8049-81F8-E2CA8165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576DE-65FB-9947-8ABB-4ECED999D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533A9-1085-A04C-9E95-446BC746A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D3ADE-9B23-894E-B3F7-16C7851C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AD936-C400-D845-8B05-DB21CDF45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2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A1A68-2326-3A43-983F-55B5FE831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9FADF0-B145-9548-8BA4-7F1D602F7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F033E-9FA2-274C-BAEA-CDC96C2D3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FC90F-1203-B84B-BCDD-7847BDEB9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4F26E-59B4-1D4A-B2D3-A9B037675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14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4447C-1AE2-2344-8F12-89A0387D4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3BD3B-6CEF-D84A-9ECA-60414F7269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C3621B-5030-8F44-A2A0-5373B7916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F8C45-6700-C64C-B33A-15B5735D4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84C86-0A95-4B4E-8189-2143D0E1D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38DD2-4C27-1541-B7A2-9AEABEE8F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2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5AB9-96A6-E243-82FE-42B7CBF2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DA5BC-6D35-1446-BEA0-335438240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2C2D3-5DB4-1E43-BE26-2799AC2C7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6DBEBB-1293-3A4E-AAB6-39144A37A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B45495-4DCA-BD41-9D32-72790DCEE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FE3119-B087-B94E-AE40-B4B4F1EF3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6789D5-B43D-E944-9CBC-C50C388F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79581B-4624-054C-81D0-A2E6408A9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1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A6B7B-043B-DB40-94B9-0974BCB9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52FA77-B926-2A44-8BBF-9B48E0959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0AB11A-CAD1-DB4A-BF2F-5FD3F480A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8FE4C-32B6-2843-AE1E-B370CF7EA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A350C9-C2BB-6242-8FB4-921A49DC4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F475F3-5DD3-504B-BB84-4B893056D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608B62-D712-D749-BDEA-B5B1B9BB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80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D3D4F-26DF-B542-811C-5A9B085E1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2E56D-CD23-084F-B14F-C23C42EA1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4CF68C-9B7C-D64B-8CCF-2888105CE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DF763-CA52-594D-9BD7-AA94B0C8C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CB22A4-66F9-844C-B62F-A106B63AA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0D4E8D-FA37-2B4C-8311-77CD73319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4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21DDF-3F2C-B14A-A869-723DD2DA5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36EBAB-6130-A947-94FE-25C8C09D32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86E6F-AD91-9F4B-9D53-ABCC8EB65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2882CA-2F4C-074C-81CA-4F004A9BA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FA828-7AE8-2341-9C52-F85635078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5108F-D056-244C-89D3-34107800B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D569CA-44F2-354C-B227-BC20932E4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00C108-D696-6242-9258-41FE1C39C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62EA9-8E81-544D-8B98-B49B27B72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D84F4-1B37-C54C-9772-FFF0AA86AA03}" type="datetimeFigureOut">
              <a:rPr lang="en-US" smtClean="0"/>
              <a:t>10/19/24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965A6-1E9D-3645-9226-D7EF855A6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5A834-B178-B94C-9460-324BA7E712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3E8CE-AC8E-5D48-AA76-446684F03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1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athleague@augsburg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994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64997-F293-3C4A-9E55-1CA4A36D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22715-AAFE-2743-8AD4-8FF1E2B23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10543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A6B2A-971D-3E40-BF34-27461D5B6F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Welcome to the </a:t>
            </a:r>
            <a:br>
              <a:rPr lang="en-US" dirty="0"/>
            </a:br>
            <a:r>
              <a:rPr lang="en-US" dirty="0"/>
              <a:t>Minnesota State High School </a:t>
            </a:r>
            <a:br>
              <a:rPr lang="en-US" dirty="0"/>
            </a:br>
            <a:r>
              <a:rPr lang="en-US" dirty="0"/>
              <a:t>Mathematics League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65E377-C676-9943-A74E-960B34C971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a new coach should know about starting a team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879D143-B553-3844-8C85-A9FD69B67C1C}"/>
              </a:ext>
            </a:extLst>
          </p:cNvPr>
          <p:cNvGrpSpPr/>
          <p:nvPr/>
        </p:nvGrpSpPr>
        <p:grpSpPr>
          <a:xfrm>
            <a:off x="9971116" y="272764"/>
            <a:ext cx="1993841" cy="1515048"/>
            <a:chOff x="668336" y="1957785"/>
            <a:chExt cx="4084639" cy="342320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52AE5E4-F434-2241-9F81-85B9B35422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5472E772-B2A3-C14E-8447-1DC74C1C6D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751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A01B2-E0F8-0E47-A7F7-602263DA5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r>
              <a:rPr lang="en-US" dirty="0"/>
              <a:t>First things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881FA-0978-8748-AAA7-544ECDBD8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25563"/>
            <a:ext cx="10829081" cy="53417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Contact your principal and get approval to start a team.  If your principal okays the team, fill out </a:t>
            </a:r>
            <a:r>
              <a:rPr lang="en-US" b="1" u="sng" dirty="0"/>
              <a:t>letter of intent </a:t>
            </a:r>
            <a:r>
              <a:rPr lang="en-US" dirty="0"/>
              <a:t>at our website, </a:t>
            </a:r>
            <a:r>
              <a:rPr lang="en-US" dirty="0" err="1"/>
              <a:t>mnmathleague.org</a:t>
            </a:r>
            <a:r>
              <a:rPr lang="en-US" dirty="0"/>
              <a:t>.  Your principal, or some other school official, must sign the LOI.</a:t>
            </a:r>
          </a:p>
          <a:p>
            <a:r>
              <a:rPr lang="en-US" dirty="0"/>
              <a:t>Submit LOI to the League.  We are working on an electronic form which may be functional when you want to start a team</a:t>
            </a:r>
          </a:p>
          <a:p>
            <a:r>
              <a:rPr lang="en-US" dirty="0"/>
              <a:t>Arrange with Business Office for $600 registration fee to be sent to </a:t>
            </a:r>
          </a:p>
          <a:p>
            <a:pPr marL="0" indent="0">
              <a:buNone/>
            </a:pPr>
            <a:r>
              <a:rPr lang="en-US" dirty="0"/>
              <a:t>		MN State High School Math League</a:t>
            </a:r>
          </a:p>
          <a:p>
            <a:pPr marL="0" indent="0">
              <a:buNone/>
            </a:pPr>
            <a:r>
              <a:rPr lang="en-US" dirty="0"/>
              <a:t>		Augsburg University Campus Box #22</a:t>
            </a:r>
          </a:p>
          <a:p>
            <a:pPr marL="0" indent="0">
              <a:buNone/>
            </a:pPr>
            <a:r>
              <a:rPr lang="en-US" dirty="0"/>
              <a:t>		2211 Riverside Avenue</a:t>
            </a:r>
          </a:p>
          <a:p>
            <a:pPr marL="0" indent="0">
              <a:buNone/>
            </a:pPr>
            <a:r>
              <a:rPr lang="en-US" dirty="0"/>
              <a:t>		Minneapolis, MN 55454</a:t>
            </a:r>
          </a:p>
          <a:p>
            <a:r>
              <a:rPr lang="en-US" dirty="0"/>
              <a:t>If your Business Office needs an invoice, we can send one. </a:t>
            </a:r>
          </a:p>
          <a:p>
            <a:r>
              <a:rPr lang="en-US" dirty="0"/>
              <a:t> Contact us at </a:t>
            </a:r>
            <a:r>
              <a:rPr lang="en-US" dirty="0">
                <a:hlinkClick r:id="rId2"/>
              </a:rPr>
              <a:t>mathleague@augsburg.edu</a:t>
            </a:r>
            <a:r>
              <a:rPr lang="en-US" dirty="0"/>
              <a:t>  and request one.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9E1230B-7D26-504A-8872-E47CBDBB494B}"/>
              </a:ext>
            </a:extLst>
          </p:cNvPr>
          <p:cNvGrpSpPr/>
          <p:nvPr/>
        </p:nvGrpSpPr>
        <p:grpSpPr>
          <a:xfrm>
            <a:off x="9673439" y="3429000"/>
            <a:ext cx="1993841" cy="1515048"/>
            <a:chOff x="668336" y="1957785"/>
            <a:chExt cx="4084639" cy="342320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CDAD50C-8C65-2543-BC86-FC116957A1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272C1AB-373C-654E-831D-1E7258F94D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969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E56E-A92F-204D-B6CA-35287DF59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Once you’re registered, we will assign </a:t>
            </a:r>
            <a:br>
              <a:rPr lang="en-US" dirty="0"/>
            </a:br>
            <a:r>
              <a:rPr lang="en-US" dirty="0"/>
              <a:t>you to a division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5B09C-9B75-6E49-AFDF-A9B5C444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are 26 divisions around the state.  We assign a new team to a division so that the school is geographically close to the others.  This facilitates in-person meets.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AD900FA-6336-A041-9A4A-E8F8FF839169}"/>
              </a:ext>
            </a:extLst>
          </p:cNvPr>
          <p:cNvGrpSpPr/>
          <p:nvPr/>
        </p:nvGrpSpPr>
        <p:grpSpPr>
          <a:xfrm>
            <a:off x="9813954" y="542352"/>
            <a:ext cx="1993841" cy="1515048"/>
            <a:chOff x="668336" y="1957785"/>
            <a:chExt cx="4084639" cy="342320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FF5FD07-BFCC-354B-8242-B7D03D7A55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947C29B-DD3B-8743-9DA2-44C6C583E9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840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E56E-A92F-204D-B6CA-35287DF59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777288" cy="1978025"/>
          </a:xfrm>
        </p:spPr>
        <p:txBody>
          <a:bodyPr>
            <a:normAutofit/>
          </a:bodyPr>
          <a:lstStyle/>
          <a:p>
            <a:r>
              <a:rPr lang="en-US" dirty="0"/>
              <a:t>Once you’re registered, we will assign </a:t>
            </a:r>
            <a:br>
              <a:rPr lang="en-US" dirty="0"/>
            </a:br>
            <a:r>
              <a:rPr lang="en-US" dirty="0"/>
              <a:t>you to a class (A, AA, AAA) and a section (1 – 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5B09C-9B75-6E49-AFDF-A9B5C4445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 </a:t>
            </a:r>
            <a:r>
              <a:rPr lang="en-US" i="1" dirty="0"/>
              <a:t>divisions</a:t>
            </a:r>
            <a:r>
              <a:rPr lang="en-US" dirty="0"/>
              <a:t> have big schools in them along with small schools.  Division winners used to qualify for the State Tournament, but this aced out small schools.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Now we group similar sized schools into class and </a:t>
            </a:r>
            <a:r>
              <a:rPr lang="en-US" i="1" dirty="0"/>
              <a:t>section</a:t>
            </a:r>
            <a:r>
              <a:rPr lang="en-US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(which may be geographically distant) to determine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State qualifiers.  The winner of a section automatically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goes to State.  More explanation in another video.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AD900FA-6336-A041-9A4A-E8F8FF839169}"/>
              </a:ext>
            </a:extLst>
          </p:cNvPr>
          <p:cNvGrpSpPr/>
          <p:nvPr/>
        </p:nvGrpSpPr>
        <p:grpSpPr>
          <a:xfrm>
            <a:off x="9813954" y="542352"/>
            <a:ext cx="1993841" cy="1515048"/>
            <a:chOff x="668336" y="1957785"/>
            <a:chExt cx="4084639" cy="342320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FF5FD07-BFCC-354B-8242-B7D03D7A55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947C29B-DD3B-8743-9DA2-44C6C583E9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1338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A44D-ADF3-7E46-935A-6E82F3F2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C4A17-F247-C949-A02C-228764290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Recruit students!!</a:t>
            </a:r>
          </a:p>
          <a:p>
            <a:endParaRPr lang="en-US" dirty="0"/>
          </a:p>
          <a:p>
            <a:r>
              <a:rPr lang="en-US" dirty="0"/>
              <a:t>You can have as many students as you want on your team.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EE43541-5AF3-8144-8062-F3A675EDA917}"/>
              </a:ext>
            </a:extLst>
          </p:cNvPr>
          <p:cNvGrpSpPr/>
          <p:nvPr/>
        </p:nvGrpSpPr>
        <p:grpSpPr>
          <a:xfrm>
            <a:off x="9742516" y="518827"/>
            <a:ext cx="1993841" cy="1515048"/>
            <a:chOff x="668336" y="1957785"/>
            <a:chExt cx="4084639" cy="342320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BE6AEF3-4DC5-204E-B8B3-29DFC0EB19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24A25B8-EE88-0840-95DA-C8AD908FC1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3095BCAD-2EB4-834B-B1CC-5C18F51418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5859" y="77521"/>
            <a:ext cx="1054100" cy="2197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9427F1E-9801-CB47-A116-06772EC548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336237"/>
            <a:ext cx="1257300" cy="2387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ADD5F08-5DFA-E44C-8BD9-4623512DFC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66163" y="5656529"/>
            <a:ext cx="889000" cy="22479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5595CA0-0447-5A4F-8656-F3AD3D5949B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24050" y="5656529"/>
            <a:ext cx="1143000" cy="20828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F5A58A6-9A04-E042-B04F-B73F44C701D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49050" y="3033063"/>
            <a:ext cx="1003300" cy="21463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735C869-0D59-E64E-9BE4-FFA856C2340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39700" y="3117213"/>
            <a:ext cx="9779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33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L -0.51471 0.49676 " pathEditMode="fixed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42" y="248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0 L 0.84141 0.612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70" y="3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2.59259E-6 L -0.42618 -0.3203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15" y="-1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L 0.52187 -0.2766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94" y="-1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53138 0.0826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76" y="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022E-16 L 0.56549 0.0458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68" y="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A44D-ADF3-7E46-935A-6E82F3F2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Recruiting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C4A17-F247-C949-A02C-228764290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425700"/>
            <a:ext cx="10515600" cy="4351338"/>
          </a:xfrm>
        </p:spPr>
        <p:txBody>
          <a:bodyPr/>
          <a:lstStyle/>
          <a:p>
            <a:r>
              <a:rPr lang="en-US" dirty="0"/>
              <a:t>send letters/invites (calling) to students identified by teachers as being likely candidates</a:t>
            </a:r>
          </a:p>
          <a:p>
            <a:r>
              <a:rPr lang="en-US" dirty="0"/>
              <a:t>Work with middle school to start middle school math league team</a:t>
            </a:r>
          </a:p>
          <a:p>
            <a:r>
              <a:rPr lang="en-US" dirty="0"/>
              <a:t>Team captains visit other classes</a:t>
            </a:r>
          </a:p>
          <a:p>
            <a:r>
              <a:rPr lang="en-US" dirty="0"/>
              <a:t>Competition between classes using </a:t>
            </a:r>
            <a:r>
              <a:rPr lang="en-US" dirty="0" err="1"/>
              <a:t>mathleague</a:t>
            </a:r>
            <a:r>
              <a:rPr lang="en-US" dirty="0"/>
              <a:t> problems</a:t>
            </a:r>
          </a:p>
          <a:p>
            <a:r>
              <a:rPr lang="en-US" dirty="0"/>
              <a:t>Offer food treats to students who come to practice</a:t>
            </a:r>
          </a:p>
          <a:p>
            <a:r>
              <a:rPr lang="en-US" dirty="0"/>
              <a:t>Create a culture of coolness that attracts students</a:t>
            </a:r>
            <a:br>
              <a:rPr lang="en-US" dirty="0"/>
            </a:br>
            <a:r>
              <a:rPr lang="en-US" dirty="0"/>
              <a:t>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EE43541-5AF3-8144-8062-F3A675EDA917}"/>
              </a:ext>
            </a:extLst>
          </p:cNvPr>
          <p:cNvGrpSpPr/>
          <p:nvPr/>
        </p:nvGrpSpPr>
        <p:grpSpPr>
          <a:xfrm>
            <a:off x="9742516" y="518827"/>
            <a:ext cx="1993841" cy="1515048"/>
            <a:chOff x="668336" y="1957785"/>
            <a:chExt cx="4084639" cy="342320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BE6AEF3-4DC5-204E-B8B3-29DFC0EB19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24A25B8-EE88-0840-95DA-C8AD908FC1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269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90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A44D-ADF3-7E46-935A-6E82F3F2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C4A17-F247-C949-A02C-228764290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time(s) to practice</a:t>
            </a:r>
          </a:p>
          <a:p>
            <a:endParaRPr lang="en-US" dirty="0"/>
          </a:p>
          <a:p>
            <a:r>
              <a:rPr lang="en-US" dirty="0"/>
              <a:t>Meets are always on a Monday, so many teams practice that day for sure.</a:t>
            </a:r>
          </a:p>
          <a:p>
            <a:r>
              <a:rPr lang="en-US" dirty="0"/>
              <a:t>The most successful teams practice the most.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EE43541-5AF3-8144-8062-F3A675EDA917}"/>
              </a:ext>
            </a:extLst>
          </p:cNvPr>
          <p:cNvGrpSpPr/>
          <p:nvPr/>
        </p:nvGrpSpPr>
        <p:grpSpPr>
          <a:xfrm>
            <a:off x="9742516" y="518827"/>
            <a:ext cx="1993841" cy="1515048"/>
            <a:chOff x="668336" y="1957785"/>
            <a:chExt cx="4084639" cy="342320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BE6AEF3-4DC5-204E-B8B3-29DFC0EB19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24A25B8-EE88-0840-95DA-C8AD908FC1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38743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A44D-ADF3-7E46-935A-6E82F3F2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C4A17-F247-C949-A02C-228764290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district on board with participating</a:t>
            </a:r>
          </a:p>
          <a:p>
            <a:endParaRPr lang="en-US" dirty="0"/>
          </a:p>
          <a:p>
            <a:r>
              <a:rPr lang="en-US" dirty="0"/>
              <a:t>Get registered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Get your team together</a:t>
            </a:r>
          </a:p>
          <a:p>
            <a:endParaRPr lang="en-US" dirty="0"/>
          </a:p>
          <a:p>
            <a:r>
              <a:rPr lang="en-US" dirty="0"/>
              <a:t>Get working!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EE43541-5AF3-8144-8062-F3A675EDA917}"/>
              </a:ext>
            </a:extLst>
          </p:cNvPr>
          <p:cNvGrpSpPr/>
          <p:nvPr/>
        </p:nvGrpSpPr>
        <p:grpSpPr>
          <a:xfrm>
            <a:off x="9742516" y="518827"/>
            <a:ext cx="1993841" cy="1515048"/>
            <a:chOff x="668336" y="1957785"/>
            <a:chExt cx="4084639" cy="342320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BE6AEF3-4DC5-204E-B8B3-29DFC0EB19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367"/>
            <a:stretch/>
          </p:blipFill>
          <p:spPr>
            <a:xfrm>
              <a:off x="668336" y="2820710"/>
              <a:ext cx="4084639" cy="2560282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24A25B8-EE88-0840-95DA-C8AD908FC1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25379"/>
            <a:stretch/>
          </p:blipFill>
          <p:spPr>
            <a:xfrm rot="377780">
              <a:off x="1029942" y="1957785"/>
              <a:ext cx="3650104" cy="15307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43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5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425</Words>
  <Application>Microsoft Macintosh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Welcome to the  Minnesota State High School  Mathematics League</vt:lpstr>
      <vt:lpstr>First things to do</vt:lpstr>
      <vt:lpstr>Once you’re registered, we will assign  you to a division</vt:lpstr>
      <vt:lpstr>Once you’re registered, we will assign  you to a class (A, AA, AAA) and a section (1 – 8)</vt:lpstr>
      <vt:lpstr>Next steps</vt:lpstr>
      <vt:lpstr>Recruiting ideas</vt:lpstr>
      <vt:lpstr>Next steps</vt:lpstr>
      <vt:lpstr>To recap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2022-04-06T17:55:43Z</dcterms:created>
  <dcterms:modified xsi:type="dcterms:W3CDTF">2024-10-19T18:21:58Z</dcterms:modified>
</cp:coreProperties>
</file>