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6" r:id="rId3"/>
    <p:sldId id="259" r:id="rId4"/>
    <p:sldId id="257" r:id="rId5"/>
    <p:sldId id="263" r:id="rId6"/>
    <p:sldId id="268" r:id="rId7"/>
    <p:sldId id="262" r:id="rId8"/>
    <p:sldId id="261" r:id="rId9"/>
    <p:sldId id="270" r:id="rId10"/>
    <p:sldId id="271" r:id="rId11"/>
    <p:sldId id="272" r:id="rId12"/>
    <p:sldId id="273" r:id="rId13"/>
    <p:sldId id="274" r:id="rId14"/>
    <p:sldId id="280" r:id="rId15"/>
    <p:sldId id="275" r:id="rId16"/>
    <p:sldId id="276" r:id="rId17"/>
    <p:sldId id="278" r:id="rId18"/>
    <p:sldId id="279" r:id="rId19"/>
    <p:sldId id="26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775"/>
  </p:normalViewPr>
  <p:slideViewPr>
    <p:cSldViewPr snapToGrid="0" snapToObjects="1">
      <p:cViewPr varScale="1">
        <p:scale>
          <a:sx n="111" d="100"/>
          <a:sy n="111" d="100"/>
        </p:scale>
        <p:origin x="6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9EDC9-F03B-C741-BB62-55618AADC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B9FB6C-092E-3B45-BCBF-1EB4C4959F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9897C-63CD-0543-9D2B-67E804B11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84F4-1B37-C54C-9772-FFF0AA86AA03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10D3D-C094-0E46-90B1-12280E143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AF7D7-6C21-5643-9D4A-40F376920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3E8CE-AC8E-5D48-AA76-446684F03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02893-5BAD-2543-A4D3-7964E20D0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7B92D6-1ADA-B64E-ADB6-69E2E1B4A9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0F102-4C72-5B42-B6F4-7997BF4BC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84F4-1B37-C54C-9772-FFF0AA86AA03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AA37A-3D9A-0748-A417-C5F4153F7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64AAE-CE34-8849-AA99-657AFBEBC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3E8CE-AC8E-5D48-AA76-446684F03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57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9AEC26-5843-5E48-B6F1-520A97BBA5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871A67-E986-7E43-92E3-4C8A6E7CE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2DE5A-307E-6848-B35F-C43813C11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84F4-1B37-C54C-9772-FFF0AA86AA03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74D55-72E8-8D46-839B-E32321942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88A50-892D-524F-BFB5-2E719B283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3E8CE-AC8E-5D48-AA76-446684F03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9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4FAE9-F2A7-8049-81F8-E2CA81657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576DE-65FB-9947-8ABB-4ECED999D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533A9-1085-A04C-9E95-446BC746A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84F4-1B37-C54C-9772-FFF0AA86AA03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D3ADE-9B23-894E-B3F7-16C7851C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AD936-C400-D845-8B05-DB21CDF45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3E8CE-AC8E-5D48-AA76-446684F03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21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A1A68-2326-3A43-983F-55B5FE831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9FADF0-B145-9548-8BA4-7F1D602F7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F033E-9FA2-274C-BAEA-CDC96C2D3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84F4-1B37-C54C-9772-FFF0AA86AA03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FC90F-1203-B84B-BCDD-7847BDEB9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4F26E-59B4-1D4A-B2D3-A9B037675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3E8CE-AC8E-5D48-AA76-446684F03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14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4447C-1AE2-2344-8F12-89A0387D4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3BD3B-6CEF-D84A-9ECA-60414F7269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C3621B-5030-8F44-A2A0-5373B7916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DF8C45-6700-C64C-B33A-15B5735D4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84F4-1B37-C54C-9772-FFF0AA86AA03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284C86-0A95-4B4E-8189-2143D0E1D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438DD2-4C27-1541-B7A2-9AEABEE8F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3E8CE-AC8E-5D48-AA76-446684F03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24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C5AB9-96A6-E243-82FE-42B7CBF21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DA5BC-6D35-1446-BEA0-335438240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2C2D3-5DB4-1E43-BE26-2799AC2C7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6DBEBB-1293-3A4E-AAB6-39144A37A9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B45495-4DCA-BD41-9D32-72790DCEE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FE3119-B087-B94E-AE40-B4B4F1E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84F4-1B37-C54C-9772-FFF0AA86AA03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6789D5-B43D-E944-9CBC-C50C388FF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79581B-4624-054C-81D0-A2E6408A9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3E8CE-AC8E-5D48-AA76-446684F03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13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A6B7B-043B-DB40-94B9-0974BCB95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52FA77-B926-2A44-8BBF-9B48E0959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84F4-1B37-C54C-9772-FFF0AA86AA03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0AB11A-CAD1-DB4A-BF2F-5FD3F480A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8FE4C-32B6-2843-AE1E-B370CF7EA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3E8CE-AC8E-5D48-AA76-446684F03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350C9-C2BB-6242-8FB4-921A49DC4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84F4-1B37-C54C-9772-FFF0AA86AA03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F475F3-5DD3-504B-BB84-4B893056D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08B62-D712-D749-BDEA-B5B1B9BB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3E8CE-AC8E-5D48-AA76-446684F03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0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D3D4F-26DF-B542-811C-5A9B085E1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2E56D-CD23-084F-B14F-C23C42EA1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4CF68C-9B7C-D64B-8CCF-2888105CE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EDF763-CA52-594D-9BD7-AA94B0C8C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84F4-1B37-C54C-9772-FFF0AA86AA03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CB22A4-66F9-844C-B62F-A106B63AA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0D4E8D-FA37-2B4C-8311-77CD73319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3E8CE-AC8E-5D48-AA76-446684F03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43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21DDF-3F2C-B14A-A869-723DD2DA5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36EBAB-6130-A947-94FE-25C8C09D32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86E6F-AD91-9F4B-9D53-ABCC8EB65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882CA-2F4C-074C-81CA-4F004A9B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84F4-1B37-C54C-9772-FFF0AA86AA03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FA828-7AE8-2341-9C52-F85635078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5108F-D056-244C-89D3-34107800B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3E8CE-AC8E-5D48-AA76-446684F03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7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D569CA-44F2-354C-B227-BC20932E4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00C108-D696-6242-9258-41FE1C39C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62EA9-8E81-544D-8B98-B49B27B72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D84F4-1B37-C54C-9772-FFF0AA86AA03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965A6-1E9D-3645-9226-D7EF855A62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5A834-B178-B94C-9460-324BA7E71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3E8CE-AC8E-5D48-AA76-446684F03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1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994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A01B2-E0F8-0E47-A7F7-602263DA5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939" y="42670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We’ll get you set up in the system</a:t>
            </a:r>
            <a:br>
              <a:rPr lang="en-US" dirty="0"/>
            </a:br>
            <a:r>
              <a:rPr lang="en-US" dirty="0"/>
              <a:t>so that you’ll have a login and</a:t>
            </a:r>
            <a:br>
              <a:rPr lang="en-US" dirty="0"/>
            </a:br>
            <a:r>
              <a:rPr lang="en-US" dirty="0"/>
              <a:t>password.  Details on how this works will</a:t>
            </a:r>
            <a:br>
              <a:rPr lang="en-US" dirty="0"/>
            </a:br>
            <a:r>
              <a:rPr lang="en-US" dirty="0"/>
              <a:t>be emailed to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881FA-0978-8748-AAA7-544ECDBD8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25563"/>
            <a:ext cx="10829081" cy="5341716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mnmathleague.org</a:t>
            </a:r>
            <a:r>
              <a:rPr lang="en-US" dirty="0"/>
              <a:t> and Click on League Site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E1230B-7D26-504A-8872-E47CBDBB494B}"/>
              </a:ext>
            </a:extLst>
          </p:cNvPr>
          <p:cNvGrpSpPr/>
          <p:nvPr/>
        </p:nvGrpSpPr>
        <p:grpSpPr>
          <a:xfrm>
            <a:off x="9673437" y="662781"/>
            <a:ext cx="1993841" cy="1515048"/>
            <a:chOff x="668336" y="1957785"/>
            <a:chExt cx="4084639" cy="34232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CDAD50C-8C65-2543-BC86-FC116957A1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2367"/>
            <a:stretch/>
          </p:blipFill>
          <p:spPr>
            <a:xfrm>
              <a:off x="668336" y="2820710"/>
              <a:ext cx="4084639" cy="256028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272C1AB-373C-654E-831D-1E7258F94D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5379"/>
            <a:stretch/>
          </p:blipFill>
          <p:spPr>
            <a:xfrm rot="377780">
              <a:off x="1029942" y="1957785"/>
              <a:ext cx="3650104" cy="153073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C5B9566-2792-1848-9F03-825BF91E9E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939" y="3026061"/>
            <a:ext cx="7470775" cy="364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5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A01B2-E0F8-0E47-A7F7-602263DA5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6" y="41042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There are many features on this website </a:t>
            </a:r>
            <a:br>
              <a:rPr lang="en-US" dirty="0"/>
            </a:br>
            <a:r>
              <a:rPr lang="en-US" dirty="0"/>
              <a:t>that you will use.  We are going to concentrate </a:t>
            </a:r>
            <a:br>
              <a:rPr lang="en-US" dirty="0"/>
            </a:br>
            <a:r>
              <a:rPr lang="en-US" dirty="0"/>
              <a:t>on the parts that help with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881FA-0978-8748-AAA7-544ECDBD8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25563"/>
            <a:ext cx="10829081" cy="5341716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E1230B-7D26-504A-8872-E47CBDBB494B}"/>
              </a:ext>
            </a:extLst>
          </p:cNvPr>
          <p:cNvGrpSpPr/>
          <p:nvPr/>
        </p:nvGrpSpPr>
        <p:grpSpPr>
          <a:xfrm>
            <a:off x="9673437" y="662781"/>
            <a:ext cx="1993841" cy="1515048"/>
            <a:chOff x="668336" y="1957785"/>
            <a:chExt cx="4084639" cy="34232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CDAD50C-8C65-2543-BC86-FC116957A1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2367"/>
            <a:stretch/>
          </p:blipFill>
          <p:spPr>
            <a:xfrm>
              <a:off x="668336" y="2820710"/>
              <a:ext cx="4084639" cy="256028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272C1AB-373C-654E-831D-1E7258F94D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5379"/>
            <a:stretch/>
          </p:blipFill>
          <p:spPr>
            <a:xfrm rot="377780">
              <a:off x="1029942" y="1957785"/>
              <a:ext cx="3650104" cy="153073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C1C3B3B-15D5-A644-A434-539A97E7B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6" y="2769996"/>
            <a:ext cx="8577262" cy="3935614"/>
          </a:xfrm>
          <a:prstGeom prst="rect">
            <a:avLst/>
          </a:prstGeom>
        </p:spPr>
      </p:pic>
      <p:sp>
        <p:nvSpPr>
          <p:cNvPr id="9" name="Line Callout 1 8">
            <a:extLst>
              <a:ext uri="{FF2B5EF4-FFF2-40B4-BE49-F238E27FC236}">
                <a16:creationId xmlns:a16="http://schemas.microsoft.com/office/drawing/2014/main" id="{BF201C5C-A17E-0B45-96A0-ACB00E85CA8C}"/>
              </a:ext>
            </a:extLst>
          </p:cNvPr>
          <p:cNvSpPr/>
          <p:nvPr/>
        </p:nvSpPr>
        <p:spPr>
          <a:xfrm>
            <a:off x="9224963" y="2494433"/>
            <a:ext cx="2128838" cy="1251171"/>
          </a:xfrm>
          <a:prstGeom prst="borderCallout1">
            <a:avLst>
              <a:gd name="adj1" fmla="val 18750"/>
              <a:gd name="adj2" fmla="val -8333"/>
              <a:gd name="adj3" fmla="val 74816"/>
              <a:gd name="adj4" fmla="val -188669"/>
            </a:avLst>
          </a:prstGeom>
          <a:solidFill>
            <a:srgbClr val="FFFF00"/>
          </a:solidFill>
          <a:ln w="130175">
            <a:solidFill>
              <a:srgbClr val="FFFF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Click on Archive</a:t>
            </a:r>
          </a:p>
        </p:txBody>
      </p:sp>
    </p:spTree>
    <p:extLst>
      <p:ext uri="{BB962C8B-B14F-4D97-AF65-F5344CB8AC3E}">
        <p14:creationId xmlns:p14="http://schemas.microsoft.com/office/powerpoint/2010/main" val="202828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A01B2-E0F8-0E47-A7F7-602263DA5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6" y="41042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When you click on Archive you’ll see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881FA-0978-8748-AAA7-544ECDBD8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25563"/>
            <a:ext cx="10829081" cy="5341716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E1230B-7D26-504A-8872-E47CBDBB494B}"/>
              </a:ext>
            </a:extLst>
          </p:cNvPr>
          <p:cNvGrpSpPr/>
          <p:nvPr/>
        </p:nvGrpSpPr>
        <p:grpSpPr>
          <a:xfrm>
            <a:off x="9673437" y="662781"/>
            <a:ext cx="1993841" cy="1515048"/>
            <a:chOff x="668336" y="1957785"/>
            <a:chExt cx="4084639" cy="34232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CDAD50C-8C65-2543-BC86-FC116957A1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2367"/>
            <a:stretch/>
          </p:blipFill>
          <p:spPr>
            <a:xfrm>
              <a:off x="668336" y="2820710"/>
              <a:ext cx="4084639" cy="256028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272C1AB-373C-654E-831D-1E7258F94D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5379"/>
            <a:stretch/>
          </p:blipFill>
          <p:spPr>
            <a:xfrm rot="377780">
              <a:off x="1029942" y="1957785"/>
              <a:ext cx="3650104" cy="1530730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74948D6-961F-EF4E-8DA4-F012711AF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20" y="1770013"/>
            <a:ext cx="7175500" cy="4508500"/>
          </a:xfrm>
          <a:prstGeom prst="rect">
            <a:avLst/>
          </a:prstGeom>
        </p:spPr>
      </p:pic>
      <p:sp>
        <p:nvSpPr>
          <p:cNvPr id="12" name="Line Callout 1 11">
            <a:extLst>
              <a:ext uri="{FF2B5EF4-FFF2-40B4-BE49-F238E27FC236}">
                <a16:creationId xmlns:a16="http://schemas.microsoft.com/office/drawing/2014/main" id="{5126FED4-3B30-E24A-B5B4-720E4C967BDC}"/>
              </a:ext>
            </a:extLst>
          </p:cNvPr>
          <p:cNvSpPr/>
          <p:nvPr/>
        </p:nvSpPr>
        <p:spPr>
          <a:xfrm>
            <a:off x="9100272" y="2545797"/>
            <a:ext cx="2676092" cy="1251171"/>
          </a:xfrm>
          <a:prstGeom prst="borderCallout1">
            <a:avLst>
              <a:gd name="adj1" fmla="val 18750"/>
              <a:gd name="adj2" fmla="val -8333"/>
              <a:gd name="adj3" fmla="val 81460"/>
              <a:gd name="adj4" fmla="val -139057"/>
            </a:avLst>
          </a:prstGeom>
          <a:solidFill>
            <a:srgbClr val="FFFF00"/>
          </a:solidFill>
          <a:ln w="130175">
            <a:solidFill>
              <a:srgbClr val="FFFF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Click on Meet – event pdfs</a:t>
            </a:r>
          </a:p>
        </p:txBody>
      </p:sp>
    </p:spTree>
    <p:extLst>
      <p:ext uri="{BB962C8B-B14F-4D97-AF65-F5344CB8AC3E}">
        <p14:creationId xmlns:p14="http://schemas.microsoft.com/office/powerpoint/2010/main" val="30816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D12D88-74CD-CF4C-B4C2-26FB94B4D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24" y="1435913"/>
            <a:ext cx="5781964" cy="49167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1A01B2-E0F8-0E47-A7F7-602263DA5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6" y="41042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When you click on Meet events you’ll see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881FA-0978-8748-AAA7-544ECDBD8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25563"/>
            <a:ext cx="10829081" cy="5341716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E1230B-7D26-504A-8872-E47CBDBB494B}"/>
              </a:ext>
            </a:extLst>
          </p:cNvPr>
          <p:cNvGrpSpPr/>
          <p:nvPr/>
        </p:nvGrpSpPr>
        <p:grpSpPr>
          <a:xfrm>
            <a:off x="9673437" y="662781"/>
            <a:ext cx="1993841" cy="1515048"/>
            <a:chOff x="668336" y="1957785"/>
            <a:chExt cx="4084639" cy="34232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CDAD50C-8C65-2543-BC86-FC116957A1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2367"/>
            <a:stretch/>
          </p:blipFill>
          <p:spPr>
            <a:xfrm>
              <a:off x="668336" y="2820710"/>
              <a:ext cx="4084639" cy="256028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272C1AB-373C-654E-831D-1E7258F94D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25379"/>
            <a:stretch/>
          </p:blipFill>
          <p:spPr>
            <a:xfrm rot="377780">
              <a:off x="1029942" y="1957785"/>
              <a:ext cx="3650104" cy="1530730"/>
            </a:xfrm>
            <a:prstGeom prst="rect">
              <a:avLst/>
            </a:prstGeom>
          </p:spPr>
        </p:pic>
      </p:grpSp>
      <p:sp>
        <p:nvSpPr>
          <p:cNvPr id="12" name="Line Callout 1 11">
            <a:extLst>
              <a:ext uri="{FF2B5EF4-FFF2-40B4-BE49-F238E27FC236}">
                <a16:creationId xmlns:a16="http://schemas.microsoft.com/office/drawing/2014/main" id="{5126FED4-3B30-E24A-B5B4-720E4C967BDC}"/>
              </a:ext>
            </a:extLst>
          </p:cNvPr>
          <p:cNvSpPr/>
          <p:nvPr/>
        </p:nvSpPr>
        <p:spPr>
          <a:xfrm>
            <a:off x="8987363" y="2470123"/>
            <a:ext cx="2676092" cy="1251171"/>
          </a:xfrm>
          <a:prstGeom prst="borderCallout1">
            <a:avLst>
              <a:gd name="adj1" fmla="val 18750"/>
              <a:gd name="adj2" fmla="val -8333"/>
              <a:gd name="adj3" fmla="val -35917"/>
              <a:gd name="adj4" fmla="val -249848"/>
            </a:avLst>
          </a:prstGeom>
          <a:solidFill>
            <a:srgbClr val="FFFF00"/>
          </a:solidFill>
          <a:ln w="130175">
            <a:solidFill>
              <a:srgbClr val="FFFF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Events from every year from 1980 to present are stored</a:t>
            </a:r>
          </a:p>
        </p:txBody>
      </p:sp>
      <p:sp>
        <p:nvSpPr>
          <p:cNvPr id="10" name="Line Callout 1 9">
            <a:extLst>
              <a:ext uri="{FF2B5EF4-FFF2-40B4-BE49-F238E27FC236}">
                <a16:creationId xmlns:a16="http://schemas.microsoft.com/office/drawing/2014/main" id="{D1B1CE82-3075-F543-8506-C466543C3777}"/>
              </a:ext>
            </a:extLst>
          </p:cNvPr>
          <p:cNvSpPr/>
          <p:nvPr/>
        </p:nvSpPr>
        <p:spPr>
          <a:xfrm>
            <a:off x="8987363" y="4013588"/>
            <a:ext cx="2676092" cy="1251171"/>
          </a:xfrm>
          <a:prstGeom prst="borderCallout1">
            <a:avLst>
              <a:gd name="adj1" fmla="val 18750"/>
              <a:gd name="adj2" fmla="val -8333"/>
              <a:gd name="adj3" fmla="val -82425"/>
              <a:gd name="adj4" fmla="val -155106"/>
            </a:avLst>
          </a:prstGeom>
          <a:solidFill>
            <a:srgbClr val="FFFF00"/>
          </a:solidFill>
          <a:ln w="130175">
            <a:solidFill>
              <a:srgbClr val="FFFF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Try clicking on Event C</a:t>
            </a:r>
          </a:p>
        </p:txBody>
      </p:sp>
    </p:spTree>
    <p:extLst>
      <p:ext uri="{BB962C8B-B14F-4D97-AF65-F5344CB8AC3E}">
        <p14:creationId xmlns:p14="http://schemas.microsoft.com/office/powerpoint/2010/main" val="301370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0135D4C-72C6-9D41-BF30-1B106B513C7E}"/>
              </a:ext>
            </a:extLst>
          </p:cNvPr>
          <p:cNvGrpSpPr/>
          <p:nvPr/>
        </p:nvGrpSpPr>
        <p:grpSpPr>
          <a:xfrm>
            <a:off x="9673437" y="662781"/>
            <a:ext cx="1993841" cy="1515048"/>
            <a:chOff x="668336" y="1957785"/>
            <a:chExt cx="4084639" cy="34232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771B42E-3F83-594D-8DE9-2F1318F04D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2367"/>
            <a:stretch/>
          </p:blipFill>
          <p:spPr>
            <a:xfrm>
              <a:off x="668336" y="2820710"/>
              <a:ext cx="4084639" cy="256028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70C2C06-F87C-F143-9094-78B55B2B14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5379"/>
            <a:stretch/>
          </p:blipFill>
          <p:spPr>
            <a:xfrm rot="377780">
              <a:off x="1029942" y="1957785"/>
              <a:ext cx="3650104" cy="153073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5F0EB7F-9DDA-704D-AACC-E92083647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77" y="303356"/>
            <a:ext cx="9047839" cy="542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10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698324-73C0-99F3-7373-5C3A3E1F18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46" t="20930" r="6741" b="10588"/>
          <a:stretch/>
        </p:blipFill>
        <p:spPr>
          <a:xfrm>
            <a:off x="91077" y="2016858"/>
            <a:ext cx="9367249" cy="46504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1A01B2-E0F8-0E47-A7F7-602263DA5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6" y="41042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When you click on Archive you’ll see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881FA-0978-8748-AAA7-544ECDBD8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25563"/>
            <a:ext cx="10829081" cy="5341716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E1230B-7D26-504A-8872-E47CBDBB494B}"/>
              </a:ext>
            </a:extLst>
          </p:cNvPr>
          <p:cNvGrpSpPr/>
          <p:nvPr/>
        </p:nvGrpSpPr>
        <p:grpSpPr>
          <a:xfrm>
            <a:off x="9673437" y="662781"/>
            <a:ext cx="1993841" cy="1515048"/>
            <a:chOff x="668336" y="1957785"/>
            <a:chExt cx="4084639" cy="34232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CDAD50C-8C65-2543-BC86-FC116957A1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2367"/>
            <a:stretch/>
          </p:blipFill>
          <p:spPr>
            <a:xfrm>
              <a:off x="668336" y="2820710"/>
              <a:ext cx="4084639" cy="256028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272C1AB-373C-654E-831D-1E7258F94D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25379"/>
            <a:stretch/>
          </p:blipFill>
          <p:spPr>
            <a:xfrm rot="377780">
              <a:off x="1029942" y="1957785"/>
              <a:ext cx="3650104" cy="1530730"/>
            </a:xfrm>
            <a:prstGeom prst="rect">
              <a:avLst/>
            </a:prstGeom>
          </p:spPr>
        </p:pic>
      </p:grpSp>
      <p:sp>
        <p:nvSpPr>
          <p:cNvPr id="12" name="Line Callout 1 11">
            <a:extLst>
              <a:ext uri="{FF2B5EF4-FFF2-40B4-BE49-F238E27FC236}">
                <a16:creationId xmlns:a16="http://schemas.microsoft.com/office/drawing/2014/main" id="{5126FED4-3B30-E24A-B5B4-720E4C967BDC}"/>
              </a:ext>
            </a:extLst>
          </p:cNvPr>
          <p:cNvSpPr/>
          <p:nvPr/>
        </p:nvSpPr>
        <p:spPr>
          <a:xfrm>
            <a:off x="9100272" y="2545797"/>
            <a:ext cx="2676092" cy="1251171"/>
          </a:xfrm>
          <a:prstGeom prst="borderCallout1">
            <a:avLst>
              <a:gd name="adj1" fmla="val 18750"/>
              <a:gd name="adj2" fmla="val -8333"/>
              <a:gd name="adj3" fmla="val 68034"/>
              <a:gd name="adj4" fmla="val -111392"/>
            </a:avLst>
          </a:prstGeom>
          <a:solidFill>
            <a:srgbClr val="FFFF00"/>
          </a:solidFill>
          <a:ln w="130175">
            <a:solidFill>
              <a:srgbClr val="FFFF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Click on Event Builder new</a:t>
            </a:r>
          </a:p>
        </p:txBody>
      </p:sp>
    </p:spTree>
    <p:extLst>
      <p:ext uri="{BB962C8B-B14F-4D97-AF65-F5344CB8AC3E}">
        <p14:creationId xmlns:p14="http://schemas.microsoft.com/office/powerpoint/2010/main" val="380880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411BD0-758A-1BDC-6604-ADD9A9A95C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3" t="17647" r="6557" b="39706"/>
          <a:stretch/>
        </p:blipFill>
        <p:spPr>
          <a:xfrm>
            <a:off x="524720" y="1916816"/>
            <a:ext cx="9261158" cy="29003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1A01B2-E0F8-0E47-A7F7-602263DA5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6" y="41042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When you click on Event Builder you’ll see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881FA-0978-8748-AAA7-544ECDBD8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25563"/>
            <a:ext cx="10829081" cy="5341716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E1230B-7D26-504A-8872-E47CBDBB494B}"/>
              </a:ext>
            </a:extLst>
          </p:cNvPr>
          <p:cNvGrpSpPr/>
          <p:nvPr/>
        </p:nvGrpSpPr>
        <p:grpSpPr>
          <a:xfrm>
            <a:off x="9673437" y="662781"/>
            <a:ext cx="1993841" cy="1515048"/>
            <a:chOff x="668336" y="1957785"/>
            <a:chExt cx="4084639" cy="34232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CDAD50C-8C65-2543-BC86-FC116957A1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2367"/>
            <a:stretch/>
          </p:blipFill>
          <p:spPr>
            <a:xfrm>
              <a:off x="668336" y="2820710"/>
              <a:ext cx="4084639" cy="256028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272C1AB-373C-654E-831D-1E7258F94D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25379"/>
            <a:stretch/>
          </p:blipFill>
          <p:spPr>
            <a:xfrm rot="377780">
              <a:off x="1029942" y="1957785"/>
              <a:ext cx="3650104" cy="1530730"/>
            </a:xfrm>
            <a:prstGeom prst="rect">
              <a:avLst/>
            </a:prstGeom>
          </p:spPr>
        </p:pic>
      </p:grpSp>
      <p:sp>
        <p:nvSpPr>
          <p:cNvPr id="12" name="Line Callout 1 11">
            <a:extLst>
              <a:ext uri="{FF2B5EF4-FFF2-40B4-BE49-F238E27FC236}">
                <a16:creationId xmlns:a16="http://schemas.microsoft.com/office/drawing/2014/main" id="{5126FED4-3B30-E24A-B5B4-720E4C967BDC}"/>
              </a:ext>
            </a:extLst>
          </p:cNvPr>
          <p:cNvSpPr/>
          <p:nvPr/>
        </p:nvSpPr>
        <p:spPr>
          <a:xfrm>
            <a:off x="3135659" y="5196400"/>
            <a:ext cx="2676092" cy="1251171"/>
          </a:xfrm>
          <a:prstGeom prst="borderCallout1">
            <a:avLst>
              <a:gd name="adj1" fmla="val 18750"/>
              <a:gd name="adj2" fmla="val -8333"/>
              <a:gd name="adj3" fmla="val -128932"/>
              <a:gd name="adj4" fmla="val 48873"/>
            </a:avLst>
          </a:prstGeom>
          <a:solidFill>
            <a:srgbClr val="FFFF00"/>
          </a:solidFill>
          <a:ln w="130175">
            <a:solidFill>
              <a:srgbClr val="FFFF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Explore!</a:t>
            </a:r>
          </a:p>
        </p:txBody>
      </p:sp>
    </p:spTree>
    <p:extLst>
      <p:ext uri="{BB962C8B-B14F-4D97-AF65-F5344CB8AC3E}">
        <p14:creationId xmlns:p14="http://schemas.microsoft.com/office/powerpoint/2010/main" val="286914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91BB9-2DA4-2048-9E96-BCD3F071E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27" y="2277052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dirty="0"/>
              <a:t>So you can find practice problems </a:t>
            </a:r>
            <a:br>
              <a:rPr lang="en-US" sz="4800" dirty="0"/>
            </a:br>
            <a:r>
              <a:rPr lang="en-US" sz="4800" dirty="0"/>
              <a:t>by year and meet 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or 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you can find </a:t>
            </a:r>
            <a:br>
              <a:rPr lang="en-US" sz="4800" dirty="0"/>
            </a:br>
            <a:r>
              <a:rPr lang="en-US" sz="4800" dirty="0"/>
              <a:t>practice problems by topic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BBAE4AD-EC12-A44F-8513-2652046FB474}"/>
              </a:ext>
            </a:extLst>
          </p:cNvPr>
          <p:cNvGrpSpPr/>
          <p:nvPr/>
        </p:nvGrpSpPr>
        <p:grpSpPr>
          <a:xfrm>
            <a:off x="9673437" y="662781"/>
            <a:ext cx="1993841" cy="1515048"/>
            <a:chOff x="668336" y="1957785"/>
            <a:chExt cx="4084639" cy="34232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BBA1AB4-5BBC-8F41-A3F9-8575F6B3CE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2367"/>
            <a:stretch/>
          </p:blipFill>
          <p:spPr>
            <a:xfrm>
              <a:off x="668336" y="2820710"/>
              <a:ext cx="4084639" cy="256028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06B2FB4-9F2C-CB4E-9EC7-CCFE31F741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5379"/>
            <a:stretch/>
          </p:blipFill>
          <p:spPr>
            <a:xfrm rot="377780">
              <a:off x="1029942" y="1957785"/>
              <a:ext cx="3650104" cy="1530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485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91BB9-2DA4-2048-9E96-BCD3F071E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27" y="2277052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dirty="0" err="1"/>
              <a:t>Go.Math.Team</a:t>
            </a:r>
            <a:r>
              <a:rPr lang="en-US" sz="4800" dirty="0"/>
              <a:t>.</a:t>
            </a:r>
            <a:br>
              <a:rPr lang="en-US" sz="4800" dirty="0"/>
            </a:br>
            <a:endParaRPr lang="en-US" sz="4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BBAE4AD-EC12-A44F-8513-2652046FB474}"/>
              </a:ext>
            </a:extLst>
          </p:cNvPr>
          <p:cNvGrpSpPr/>
          <p:nvPr/>
        </p:nvGrpSpPr>
        <p:grpSpPr>
          <a:xfrm>
            <a:off x="9673437" y="662781"/>
            <a:ext cx="1993841" cy="1515048"/>
            <a:chOff x="668336" y="1957785"/>
            <a:chExt cx="4084639" cy="34232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BBA1AB4-5BBC-8F41-A3F9-8575F6B3CE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2367"/>
            <a:stretch/>
          </p:blipFill>
          <p:spPr>
            <a:xfrm>
              <a:off x="668336" y="2820710"/>
              <a:ext cx="4084639" cy="256028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06B2FB4-9F2C-CB4E-9EC7-CCFE31F741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5379"/>
            <a:stretch/>
          </p:blipFill>
          <p:spPr>
            <a:xfrm rot="377780">
              <a:off x="1029942" y="1957785"/>
              <a:ext cx="3650104" cy="1530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3440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64997-F293-3C4A-9E55-1CA4A36D1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22715-AAFE-2743-8AD4-8FF1E2B23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1054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A6B2A-971D-3E40-BF34-27461D5B6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0001"/>
            <a:ext cx="9144000" cy="2387600"/>
          </a:xfrm>
        </p:spPr>
        <p:txBody>
          <a:bodyPr>
            <a:normAutofit/>
          </a:bodyPr>
          <a:lstStyle/>
          <a:p>
            <a:r>
              <a:rPr lang="en-US" sz="3200" dirty="0"/>
              <a:t>Welcome to the </a:t>
            </a:r>
            <a:br>
              <a:rPr lang="en-US" sz="3200" dirty="0"/>
            </a:br>
            <a:r>
              <a:rPr lang="en-US" sz="3200" dirty="0"/>
              <a:t>Minnesota State High School </a:t>
            </a:r>
            <a:br>
              <a:rPr lang="en-US" sz="3200" dirty="0"/>
            </a:br>
            <a:r>
              <a:rPr lang="en-US" sz="3200" dirty="0"/>
              <a:t>Mathematics League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5E377-C676-9943-A74E-960B34C971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91052"/>
            <a:ext cx="9144000" cy="1655762"/>
          </a:xfrm>
        </p:spPr>
        <p:txBody>
          <a:bodyPr>
            <a:noAutofit/>
          </a:bodyPr>
          <a:lstStyle/>
          <a:p>
            <a:endParaRPr lang="en-US" sz="6000" dirty="0"/>
          </a:p>
          <a:p>
            <a:r>
              <a:rPr lang="en-US" sz="6000" dirty="0"/>
              <a:t>How to get Practice Materials </a:t>
            </a:r>
            <a:r>
              <a:rPr lang="en-US" sz="6000"/>
              <a:t>for Students</a:t>
            </a:r>
            <a:endParaRPr lang="en-US" sz="6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879D143-B553-3844-8C85-A9FD69B67C1C}"/>
              </a:ext>
            </a:extLst>
          </p:cNvPr>
          <p:cNvGrpSpPr/>
          <p:nvPr/>
        </p:nvGrpSpPr>
        <p:grpSpPr>
          <a:xfrm>
            <a:off x="9971116" y="272764"/>
            <a:ext cx="1993841" cy="1515048"/>
            <a:chOff x="668336" y="1957785"/>
            <a:chExt cx="4084639" cy="34232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52AE5E4-F434-2241-9F81-85B9B3542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2367"/>
            <a:stretch/>
          </p:blipFill>
          <p:spPr>
            <a:xfrm>
              <a:off x="668336" y="2820710"/>
              <a:ext cx="4084639" cy="256028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472E772-B2A3-C14E-8447-1DC74C1C6D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5379"/>
            <a:stretch/>
          </p:blipFill>
          <p:spPr>
            <a:xfrm rot="377780">
              <a:off x="1029942" y="1957785"/>
              <a:ext cx="3650104" cy="1530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751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1E56E-A92F-204D-B6CA-35287DF59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651"/>
            <a:ext cx="10153650" cy="868791"/>
          </a:xfrm>
        </p:spPr>
        <p:txBody>
          <a:bodyPr>
            <a:noAutofit/>
          </a:bodyPr>
          <a:lstStyle/>
          <a:p>
            <a:r>
              <a:rPr lang="en-US" sz="2800" dirty="0"/>
              <a:t>Now that you’re registered, you need to start practicing!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But first, students need to know what they should work 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5B09C-9B75-6E49-AFDF-A9B5C4445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4974"/>
            <a:ext cx="9879957" cy="364966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Each meet consists of 3 different individual events and one team event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lack of better labels, the individual events are called Event A, Event B, and Event 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Roughly, 	Event A is Algebra and other Topics</a:t>
            </a:r>
          </a:p>
          <a:p>
            <a:pPr marL="0" indent="0">
              <a:buNone/>
            </a:pPr>
            <a:r>
              <a:rPr lang="en-US" dirty="0"/>
              <a:t>		Event B is Geometry and Trigonometry Topics</a:t>
            </a:r>
          </a:p>
          <a:p>
            <a:pPr marL="0" indent="0">
              <a:buNone/>
            </a:pPr>
            <a:r>
              <a:rPr lang="en-US" dirty="0"/>
              <a:t>		Event C is Counting, Probability and Statistics, Number Theory</a:t>
            </a:r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b="1" i="1" dirty="0"/>
              <a:t>At each meet, students take all 3 tests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AD900FA-6336-A041-9A4A-E8F8FF839169}"/>
              </a:ext>
            </a:extLst>
          </p:cNvPr>
          <p:cNvGrpSpPr/>
          <p:nvPr/>
        </p:nvGrpSpPr>
        <p:grpSpPr>
          <a:xfrm>
            <a:off x="9813954" y="542352"/>
            <a:ext cx="1993841" cy="1515048"/>
            <a:chOff x="668336" y="1957785"/>
            <a:chExt cx="4084639" cy="34232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FF5FD07-BFCC-354B-8242-B7D03D7A55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2367"/>
            <a:stretch/>
          </p:blipFill>
          <p:spPr>
            <a:xfrm>
              <a:off x="668336" y="2820710"/>
              <a:ext cx="4084639" cy="256028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947C29B-DD3B-8743-9DA2-44C6C583E9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5379"/>
            <a:stretch/>
          </p:blipFill>
          <p:spPr>
            <a:xfrm rot="377780">
              <a:off x="1029942" y="1957785"/>
              <a:ext cx="3650104" cy="1530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840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A01B2-E0F8-0E47-A7F7-602263DA5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8191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The website you’ll use </a:t>
            </a:r>
            <a:br>
              <a:rPr lang="en-US" dirty="0"/>
            </a:br>
            <a:r>
              <a:rPr lang="en-US" dirty="0"/>
              <a:t>to find out specific topics for a </a:t>
            </a:r>
            <a:br>
              <a:rPr lang="en-US" dirty="0"/>
            </a:br>
            <a:r>
              <a:rPr lang="en-US" dirty="0"/>
              <a:t>particular meet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881FA-0978-8748-AAA7-544ECDBD8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77829"/>
            <a:ext cx="10829081" cy="5341716"/>
          </a:xfrm>
        </p:spPr>
        <p:txBody>
          <a:bodyPr>
            <a:normAutofit/>
          </a:bodyPr>
          <a:lstStyle/>
          <a:p>
            <a:r>
              <a:rPr lang="en-US" dirty="0" err="1"/>
              <a:t>mnmathleague.org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E1230B-7D26-504A-8872-E47CBDBB494B}"/>
              </a:ext>
            </a:extLst>
          </p:cNvPr>
          <p:cNvGrpSpPr/>
          <p:nvPr/>
        </p:nvGrpSpPr>
        <p:grpSpPr>
          <a:xfrm>
            <a:off x="9673437" y="662781"/>
            <a:ext cx="1993841" cy="1515048"/>
            <a:chOff x="668336" y="1957785"/>
            <a:chExt cx="4084639" cy="34232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CDAD50C-8C65-2543-BC86-FC116957A1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2367"/>
            <a:stretch/>
          </p:blipFill>
          <p:spPr>
            <a:xfrm>
              <a:off x="668336" y="2820710"/>
              <a:ext cx="4084639" cy="256028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272C1AB-373C-654E-831D-1E7258F94D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5379"/>
            <a:stretch/>
          </p:blipFill>
          <p:spPr>
            <a:xfrm rot="377780">
              <a:off x="1029942" y="1957785"/>
              <a:ext cx="3650104" cy="153073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1D08A20-8486-0176-9549-309BA7CB77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41" t="17180" r="5876" b="8312"/>
          <a:stretch/>
        </p:blipFill>
        <p:spPr>
          <a:xfrm>
            <a:off x="1485901" y="2889924"/>
            <a:ext cx="6729411" cy="358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9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3A44D-ADF3-7E46-935A-6E82F3F2B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to Documents and click on topic list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EE43541-5AF3-8144-8062-F3A675EDA917}"/>
              </a:ext>
            </a:extLst>
          </p:cNvPr>
          <p:cNvGrpSpPr/>
          <p:nvPr/>
        </p:nvGrpSpPr>
        <p:grpSpPr>
          <a:xfrm>
            <a:off x="9742516" y="518827"/>
            <a:ext cx="1993841" cy="1515048"/>
            <a:chOff x="668336" y="1957785"/>
            <a:chExt cx="4084639" cy="34232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BE6AEF3-4DC5-204E-B8B3-29DFC0EB19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2367"/>
            <a:stretch/>
          </p:blipFill>
          <p:spPr>
            <a:xfrm>
              <a:off x="668336" y="2820710"/>
              <a:ext cx="4084639" cy="256028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24A25B8-EE88-0840-95DA-C8AD908FC1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5379"/>
            <a:stretch/>
          </p:blipFill>
          <p:spPr>
            <a:xfrm rot="377780">
              <a:off x="1029942" y="1957785"/>
              <a:ext cx="3650104" cy="153073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0EF44E1-650E-C65A-20E9-99AF3888D3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95" t="16471" r="6924" b="9412"/>
          <a:stretch/>
        </p:blipFill>
        <p:spPr>
          <a:xfrm>
            <a:off x="898751" y="1800225"/>
            <a:ext cx="854528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D55EAD5-1E20-BE13-2403-28F095585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99" y="346730"/>
            <a:ext cx="10647479" cy="619694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EE43541-5AF3-8144-8062-F3A675EDA917}"/>
              </a:ext>
            </a:extLst>
          </p:cNvPr>
          <p:cNvGrpSpPr/>
          <p:nvPr/>
        </p:nvGrpSpPr>
        <p:grpSpPr>
          <a:xfrm>
            <a:off x="9742516" y="518827"/>
            <a:ext cx="1993841" cy="1515048"/>
            <a:chOff x="668336" y="1957785"/>
            <a:chExt cx="4084639" cy="34232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BE6AEF3-4DC5-204E-B8B3-29DFC0EB19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2367"/>
            <a:stretch/>
          </p:blipFill>
          <p:spPr>
            <a:xfrm>
              <a:off x="668336" y="2820710"/>
              <a:ext cx="4084639" cy="256028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24A25B8-EE88-0840-95DA-C8AD908FC1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25379"/>
            <a:stretch/>
          </p:blipFill>
          <p:spPr>
            <a:xfrm rot="377780">
              <a:off x="1029942" y="1957785"/>
              <a:ext cx="3650104" cy="1530730"/>
            </a:xfrm>
            <a:prstGeom prst="rect">
              <a:avLst/>
            </a:prstGeom>
          </p:spPr>
        </p:pic>
      </p:grpSp>
      <p:sp>
        <p:nvSpPr>
          <p:cNvPr id="10" name="Explosion 1 9">
            <a:extLst>
              <a:ext uri="{FF2B5EF4-FFF2-40B4-BE49-F238E27FC236}">
                <a16:creationId xmlns:a16="http://schemas.microsoft.com/office/drawing/2014/main" id="{23BCBD16-5FF4-6D4E-A7F7-6A829A29135D}"/>
              </a:ext>
            </a:extLst>
          </p:cNvPr>
          <p:cNvSpPr/>
          <p:nvPr/>
        </p:nvSpPr>
        <p:spPr>
          <a:xfrm>
            <a:off x="6753223" y="1672962"/>
            <a:ext cx="3986213" cy="294577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Knowing the topics will help students prepare for events</a:t>
            </a:r>
          </a:p>
        </p:txBody>
      </p:sp>
    </p:spTree>
    <p:extLst>
      <p:ext uri="{BB962C8B-B14F-4D97-AF65-F5344CB8AC3E}">
        <p14:creationId xmlns:p14="http://schemas.microsoft.com/office/powerpoint/2010/main" val="414068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1E56E-A92F-204D-B6CA-35287DF59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77288" cy="1978025"/>
          </a:xfrm>
        </p:spPr>
        <p:txBody>
          <a:bodyPr>
            <a:normAutofit/>
          </a:bodyPr>
          <a:lstStyle/>
          <a:p>
            <a:r>
              <a:rPr lang="en-US" dirty="0"/>
              <a:t>You’ll have to assign 8 “varsity”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5B09C-9B75-6E49-AFDF-A9B5C4445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Schools can have as many students on the team as they want, but only 8 predetermined students constitute the scoring team for a particular meet.  All other students are competing for individual honors.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b="1" i="1" u="sng" dirty="0"/>
          </a:p>
          <a:p>
            <a:pPr marL="0" indent="0">
              <a:spcBef>
                <a:spcPts val="0"/>
              </a:spcBef>
              <a:buNone/>
            </a:pPr>
            <a:r>
              <a:rPr lang="en-US" b="1" i="1" u="sng" dirty="0"/>
              <a:t>NOTE: when picking your 8 varsity players, at least 2 have to be 10</a:t>
            </a:r>
            <a:r>
              <a:rPr lang="en-US" b="1" i="1" u="sng" baseline="30000" dirty="0"/>
              <a:t>th</a:t>
            </a:r>
            <a:r>
              <a:rPr lang="en-US" b="1" i="1" u="sng" dirty="0"/>
              <a:t> grade or younger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AD900FA-6336-A041-9A4A-E8F8FF839169}"/>
              </a:ext>
            </a:extLst>
          </p:cNvPr>
          <p:cNvGrpSpPr/>
          <p:nvPr/>
        </p:nvGrpSpPr>
        <p:grpSpPr>
          <a:xfrm>
            <a:off x="9813954" y="542352"/>
            <a:ext cx="1993841" cy="1515048"/>
            <a:chOff x="668336" y="1957785"/>
            <a:chExt cx="4084639" cy="34232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FF5FD07-BFCC-354B-8242-B7D03D7A55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2367"/>
            <a:stretch/>
          </p:blipFill>
          <p:spPr>
            <a:xfrm>
              <a:off x="668336" y="2820710"/>
              <a:ext cx="4084639" cy="256028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947C29B-DD3B-8743-9DA2-44C6C583E9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5379"/>
            <a:stretch/>
          </p:blipFill>
          <p:spPr>
            <a:xfrm rot="377780">
              <a:off x="1029942" y="1957785"/>
              <a:ext cx="3650104" cy="1530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133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3A44D-ADF3-7E46-935A-6E82F3F2B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0136"/>
            <a:ext cx="10515600" cy="4729152"/>
          </a:xfrm>
        </p:spPr>
        <p:txBody>
          <a:bodyPr>
            <a:normAutofit fontScale="90000"/>
          </a:bodyPr>
          <a:lstStyle/>
          <a:p>
            <a:r>
              <a:rPr lang="en-US" dirty="0"/>
              <a:t>Of note: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8 “varsity” students take the team test after Event C is done.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They are able to collaborate during the team test</a:t>
            </a:r>
            <a:br>
              <a:rPr lang="en-US" dirty="0"/>
            </a:b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EE43541-5AF3-8144-8062-F3A675EDA917}"/>
              </a:ext>
            </a:extLst>
          </p:cNvPr>
          <p:cNvGrpSpPr/>
          <p:nvPr/>
        </p:nvGrpSpPr>
        <p:grpSpPr>
          <a:xfrm>
            <a:off x="9742516" y="518827"/>
            <a:ext cx="1993841" cy="1515048"/>
            <a:chOff x="668336" y="1957785"/>
            <a:chExt cx="4084639" cy="34232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BE6AEF3-4DC5-204E-B8B3-29DFC0EB19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2367"/>
            <a:stretch/>
          </p:blipFill>
          <p:spPr>
            <a:xfrm>
              <a:off x="668336" y="2820710"/>
              <a:ext cx="4084639" cy="256028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24A25B8-EE88-0840-95DA-C8AD908FC1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5379"/>
            <a:stretch/>
          </p:blipFill>
          <p:spPr>
            <a:xfrm rot="377780">
              <a:off x="1029942" y="1957785"/>
              <a:ext cx="3650104" cy="1530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874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A01B2-E0F8-0E47-A7F7-602263DA5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r>
              <a:rPr lang="en-US" dirty="0"/>
              <a:t>The website you’ll use </a:t>
            </a:r>
            <a:br>
              <a:rPr lang="en-US" dirty="0"/>
            </a:br>
            <a:r>
              <a:rPr lang="en-US" dirty="0"/>
              <a:t>to help with creating practice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881FA-0978-8748-AAA7-544ECDBD8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25563"/>
            <a:ext cx="10829081" cy="5341716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mnmathleague.org</a:t>
            </a:r>
            <a:r>
              <a:rPr lang="en-US" dirty="0"/>
              <a:t> and Click on scoring site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E1230B-7D26-504A-8872-E47CBDBB494B}"/>
              </a:ext>
            </a:extLst>
          </p:cNvPr>
          <p:cNvGrpSpPr/>
          <p:nvPr/>
        </p:nvGrpSpPr>
        <p:grpSpPr>
          <a:xfrm>
            <a:off x="9673437" y="662781"/>
            <a:ext cx="1993841" cy="1515048"/>
            <a:chOff x="668336" y="1957785"/>
            <a:chExt cx="4084639" cy="34232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CDAD50C-8C65-2543-BC86-FC116957A1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2367"/>
            <a:stretch/>
          </p:blipFill>
          <p:spPr>
            <a:xfrm>
              <a:off x="668336" y="2820710"/>
              <a:ext cx="4084639" cy="256028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272C1AB-373C-654E-831D-1E7258F94D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5379"/>
            <a:stretch/>
          </p:blipFill>
          <p:spPr>
            <a:xfrm rot="377780">
              <a:off x="1029942" y="1957785"/>
              <a:ext cx="3650104" cy="153073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5E35A2C-7BB6-6243-AF89-E80E1064E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215" y="2934261"/>
            <a:ext cx="6935967" cy="328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4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423</Words>
  <Application>Microsoft Macintosh PowerPoint</Application>
  <PresentationFormat>Widescreen</PresentationFormat>
  <Paragraphs>49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Welcome to the  Minnesota State High School  Mathematics League</vt:lpstr>
      <vt:lpstr>Now that you’re registered, you need to start practicing!   But first, students need to know what they should work on</vt:lpstr>
      <vt:lpstr>The website you’ll use  to find out specific topics for a  particular meet</vt:lpstr>
      <vt:lpstr>Go to Documents and click on topic list</vt:lpstr>
      <vt:lpstr>PowerPoint Presentation</vt:lpstr>
      <vt:lpstr>You’ll have to assign 8 “varsity” students</vt:lpstr>
      <vt:lpstr>Of note:  The 8 “varsity” students take the team test after Event C is done.  They are able to collaborate during the team test </vt:lpstr>
      <vt:lpstr>The website you’ll use  to help with creating practice materials</vt:lpstr>
      <vt:lpstr>We’ll get you set up in the system so that you’ll have a login and password.  Details on how this works will be emailed to you</vt:lpstr>
      <vt:lpstr>There are many features on this website  that you will use.  We are going to concentrate  on the parts that help with practices</vt:lpstr>
      <vt:lpstr>When you click on Archive you’ll see</vt:lpstr>
      <vt:lpstr>When you click on Meet events you’ll see</vt:lpstr>
      <vt:lpstr>PowerPoint Presentation</vt:lpstr>
      <vt:lpstr>When you click on Archive you’ll see</vt:lpstr>
      <vt:lpstr>When you click on Event Builder you’ll see</vt:lpstr>
      <vt:lpstr>So you can find practice problems  by year and meet   or   you can find  practice problems by topic</vt:lpstr>
      <vt:lpstr>Go.Math.Team.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7</cp:revision>
  <dcterms:created xsi:type="dcterms:W3CDTF">2022-04-06T17:55:43Z</dcterms:created>
  <dcterms:modified xsi:type="dcterms:W3CDTF">2024-10-21T00:39:55Z</dcterms:modified>
</cp:coreProperties>
</file>