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1" r:id="rId4"/>
    <p:sldId id="282" r:id="rId5"/>
    <p:sldId id="289" r:id="rId6"/>
    <p:sldId id="290" r:id="rId7"/>
    <p:sldId id="283" r:id="rId8"/>
    <p:sldId id="285" r:id="rId9"/>
    <p:sldId id="288" r:id="rId10"/>
    <p:sldId id="286" r:id="rId11"/>
    <p:sldId id="297" r:id="rId12"/>
    <p:sldId id="314" r:id="rId13"/>
    <p:sldId id="315" r:id="rId14"/>
    <p:sldId id="293" r:id="rId15"/>
    <p:sldId id="295" r:id="rId16"/>
    <p:sldId id="3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3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6"/>
  </p:normalViewPr>
  <p:slideViewPr>
    <p:cSldViewPr snapToGrid="0" snapToObjects="1">
      <p:cViewPr>
        <p:scale>
          <a:sx n="96" d="100"/>
          <a:sy n="96" d="100"/>
        </p:scale>
        <p:origin x="1160"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8B18-08DE-D842-A20B-62B641F52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D829B4-E459-5C4E-B638-76761EFE9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4A5EA1-990D-6E4C-B2A3-E22C7E1A8AA1}"/>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5" name="Footer Placeholder 4">
            <a:extLst>
              <a:ext uri="{FF2B5EF4-FFF2-40B4-BE49-F238E27FC236}">
                <a16:creationId xmlns:a16="http://schemas.microsoft.com/office/drawing/2014/main" id="{5F813CA5-3311-D944-9262-EC213F28E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1590B-1397-C847-BF07-582AF60D66B2}"/>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302252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3DD5-F7B0-2B45-A253-E544DED2C4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6AA98C-D775-8B4D-B7A0-52C731B768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914C9-B2D0-6541-9A5F-02357FC7797A}"/>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5" name="Footer Placeholder 4">
            <a:extLst>
              <a:ext uri="{FF2B5EF4-FFF2-40B4-BE49-F238E27FC236}">
                <a16:creationId xmlns:a16="http://schemas.microsoft.com/office/drawing/2014/main" id="{ACBE83AE-673B-8943-8706-CAB486E93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0DF78-3369-854A-B35D-872CADE86904}"/>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103260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FB741B-633E-1B49-B6C0-B94802E8B8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0E68BE-A0A8-2B44-946D-619B927A5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CE9B4-A157-6342-A1F0-68AF0C0B050D}"/>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5" name="Footer Placeholder 4">
            <a:extLst>
              <a:ext uri="{FF2B5EF4-FFF2-40B4-BE49-F238E27FC236}">
                <a16:creationId xmlns:a16="http://schemas.microsoft.com/office/drawing/2014/main" id="{BC3F5BED-F76D-2B48-BFBB-57A9EDAE0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3973A-5445-DA45-A3A6-7C45333354B5}"/>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300493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B47EB-8729-0740-8F29-B68D8AF077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F0AF44-92B3-F445-A758-18E731D387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972CF-82EE-9C44-A5D0-6EB60443CABD}"/>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5" name="Footer Placeholder 4">
            <a:extLst>
              <a:ext uri="{FF2B5EF4-FFF2-40B4-BE49-F238E27FC236}">
                <a16:creationId xmlns:a16="http://schemas.microsoft.com/office/drawing/2014/main" id="{6726A517-0717-BE4D-94E6-77ED5E163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15266-54F4-3F4C-82A2-677FD1A385D6}"/>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151967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F7A3-CB1C-1444-94B3-00B7D23AE6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E34509-44B7-134D-A061-DFB5E0349D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7DD97B-9E76-1746-93ED-C47D4303D67A}"/>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5" name="Footer Placeholder 4">
            <a:extLst>
              <a:ext uri="{FF2B5EF4-FFF2-40B4-BE49-F238E27FC236}">
                <a16:creationId xmlns:a16="http://schemas.microsoft.com/office/drawing/2014/main" id="{67F2CCA9-1C00-E046-8A15-3C78F3252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1A7B5-9847-2941-A1D2-661BCD331574}"/>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428253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9130-3BDF-5F43-A2DD-B1D25FCF8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41679-96CD-5444-9F0F-4682F36992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CBBA5-94E2-3540-A9D5-EE78A24A65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895EF-BAFA-004D-A778-03076213CE67}"/>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6" name="Footer Placeholder 5">
            <a:extLst>
              <a:ext uri="{FF2B5EF4-FFF2-40B4-BE49-F238E27FC236}">
                <a16:creationId xmlns:a16="http://schemas.microsoft.com/office/drawing/2014/main" id="{38608F74-2F6E-FD42-B406-96A20E154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F20F2C-13AF-5F48-98BA-5378B264D7ED}"/>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389596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532C-5D17-444F-9D55-A79B0F221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1F00A1-2201-F749-88AB-8E66814D3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61918-0B7A-E944-89A8-B018288B1B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C93D6-9002-9849-8B20-596BD60B4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207BC0-E077-5F42-ABF7-7EE9FEBD5D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9E748-7E85-1444-ADD5-41EC5C5B1703}"/>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8" name="Footer Placeholder 7">
            <a:extLst>
              <a:ext uri="{FF2B5EF4-FFF2-40B4-BE49-F238E27FC236}">
                <a16:creationId xmlns:a16="http://schemas.microsoft.com/office/drawing/2014/main" id="{3BBCF60A-0595-6544-B3B4-2629099A81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F55364-AAC4-8145-9C5D-A38D8542E7C8}"/>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160035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532E-0534-BF47-98A0-1950C33772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A104DD-FDA7-6043-BF48-693156D607BA}"/>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4" name="Footer Placeholder 3">
            <a:extLst>
              <a:ext uri="{FF2B5EF4-FFF2-40B4-BE49-F238E27FC236}">
                <a16:creationId xmlns:a16="http://schemas.microsoft.com/office/drawing/2014/main" id="{3EB4E0E2-1A47-384A-8CBB-A9D3AB2A00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233547-693D-DD45-B4B2-216C5AAA8EEE}"/>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20570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F8675-3E04-CE42-90FE-09835577CA46}"/>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3" name="Footer Placeholder 2">
            <a:extLst>
              <a:ext uri="{FF2B5EF4-FFF2-40B4-BE49-F238E27FC236}">
                <a16:creationId xmlns:a16="http://schemas.microsoft.com/office/drawing/2014/main" id="{523A7F29-2C4A-A44D-8358-AB7E6EC025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95BE5E-121C-2748-9D21-1B4514771246}"/>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232905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AAB8-71C1-0D46-B0D7-3245F1C31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F7D9D9-0481-8F43-B04D-13595AE32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DEE2CE-29FA-8E44-B7AB-D2846C037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DBB53-E722-9B4D-B101-7DFE3DA6D302}"/>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6" name="Footer Placeholder 5">
            <a:extLst>
              <a:ext uri="{FF2B5EF4-FFF2-40B4-BE49-F238E27FC236}">
                <a16:creationId xmlns:a16="http://schemas.microsoft.com/office/drawing/2014/main" id="{74E359D5-B4DB-A845-99D0-09D46EDAA8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88342-9FA4-E945-BFEF-A2238E289650}"/>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325178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8949-54C0-724C-967E-48E1DD195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E1200-11F0-6E44-B396-5EC80C74A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A5DFDE-009F-0F48-B475-E6FB34421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0C070-3E21-6D42-9713-CD69E62D24CA}"/>
              </a:ext>
            </a:extLst>
          </p:cNvPr>
          <p:cNvSpPr>
            <a:spLocks noGrp="1"/>
          </p:cNvSpPr>
          <p:nvPr>
            <p:ph type="dt" sz="half" idx="10"/>
          </p:nvPr>
        </p:nvSpPr>
        <p:spPr/>
        <p:txBody>
          <a:bodyPr/>
          <a:lstStyle/>
          <a:p>
            <a:fld id="{05DA64EA-07CE-1B4E-BA00-160B648812DE}" type="datetimeFigureOut">
              <a:rPr lang="en-US" smtClean="0"/>
              <a:t>10/20/24</a:t>
            </a:fld>
            <a:endParaRPr lang="en-US"/>
          </a:p>
        </p:txBody>
      </p:sp>
      <p:sp>
        <p:nvSpPr>
          <p:cNvPr id="6" name="Footer Placeholder 5">
            <a:extLst>
              <a:ext uri="{FF2B5EF4-FFF2-40B4-BE49-F238E27FC236}">
                <a16:creationId xmlns:a16="http://schemas.microsoft.com/office/drawing/2014/main" id="{068269F0-E398-964C-BC92-86BAF2D97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5D564-B95C-D343-9003-DB28E209E135}"/>
              </a:ext>
            </a:extLst>
          </p:cNvPr>
          <p:cNvSpPr>
            <a:spLocks noGrp="1"/>
          </p:cNvSpPr>
          <p:nvPr>
            <p:ph type="sldNum" sz="quarter" idx="12"/>
          </p:nvPr>
        </p:nvSpPr>
        <p:spPr/>
        <p:txBody>
          <a:bodyPr/>
          <a:lstStyle/>
          <a:p>
            <a:fld id="{25ED47B0-CBF8-9E4A-97B1-8079046B719F}" type="slidenum">
              <a:rPr lang="en-US" smtClean="0"/>
              <a:t>‹#›</a:t>
            </a:fld>
            <a:endParaRPr lang="en-US"/>
          </a:p>
        </p:txBody>
      </p:sp>
    </p:spTree>
    <p:extLst>
      <p:ext uri="{BB962C8B-B14F-4D97-AF65-F5344CB8AC3E}">
        <p14:creationId xmlns:p14="http://schemas.microsoft.com/office/powerpoint/2010/main" val="158173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F9A14-E45C-1943-9FF3-C26EDA7F2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E4FD52-E005-7840-A8C8-9C596D2B1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81AC8-350D-E847-921E-0FBF9D234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A64EA-07CE-1B4E-BA00-160B648812DE}" type="datetimeFigureOut">
              <a:rPr lang="en-US" smtClean="0"/>
              <a:t>10/20/24</a:t>
            </a:fld>
            <a:endParaRPr lang="en-US"/>
          </a:p>
        </p:txBody>
      </p:sp>
      <p:sp>
        <p:nvSpPr>
          <p:cNvPr id="5" name="Footer Placeholder 4">
            <a:extLst>
              <a:ext uri="{FF2B5EF4-FFF2-40B4-BE49-F238E27FC236}">
                <a16:creationId xmlns:a16="http://schemas.microsoft.com/office/drawing/2014/main" id="{BD0B817C-7A46-BF41-8D2A-C7895F985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C78263-7C7C-234B-9DB8-0085E9067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D47B0-CBF8-9E4A-97B1-8079046B719F}" type="slidenum">
              <a:rPr lang="en-US" smtClean="0"/>
              <a:t>‹#›</a:t>
            </a:fld>
            <a:endParaRPr lang="en-US"/>
          </a:p>
        </p:txBody>
      </p:sp>
    </p:spTree>
    <p:extLst>
      <p:ext uri="{BB962C8B-B14F-4D97-AF65-F5344CB8AC3E}">
        <p14:creationId xmlns:p14="http://schemas.microsoft.com/office/powerpoint/2010/main" val="1079988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35BE-9BB1-EE46-A346-9F59D650F89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1092A29-2361-2B48-9FDC-55A43DFE27A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706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29CD58-2551-8F45-A5CC-DC9D3AAD0874}"/>
              </a:ext>
            </a:extLst>
          </p:cNvPr>
          <p:cNvSpPr/>
          <p:nvPr/>
        </p:nvSpPr>
        <p:spPr>
          <a:xfrm>
            <a:off x="1219200" y="1421874"/>
            <a:ext cx="6096000" cy="3785652"/>
          </a:xfrm>
          <a:prstGeom prst="rect">
            <a:avLst/>
          </a:prstGeom>
        </p:spPr>
        <p:txBody>
          <a:bodyPr>
            <a:spAutoFit/>
          </a:bodyPr>
          <a:lstStyle/>
          <a:p>
            <a:r>
              <a:rPr lang="en-US" sz="4000" dirty="0"/>
              <a:t>e.  have students click the button to “watch” for the start.  Their test should start shortly.  Then they can turn over their sheets</a:t>
            </a:r>
          </a:p>
          <a:p>
            <a:r>
              <a:rPr lang="en-US" sz="4000" dirty="0"/>
              <a:t> </a:t>
            </a:r>
          </a:p>
        </p:txBody>
      </p:sp>
      <p:grpSp>
        <p:nvGrpSpPr>
          <p:cNvPr id="3" name="Group 2">
            <a:extLst>
              <a:ext uri="{FF2B5EF4-FFF2-40B4-BE49-F238E27FC236}">
                <a16:creationId xmlns:a16="http://schemas.microsoft.com/office/drawing/2014/main" id="{AA308653-3EFE-521A-670D-8200DF5C131F}"/>
              </a:ext>
            </a:extLst>
          </p:cNvPr>
          <p:cNvGrpSpPr/>
          <p:nvPr/>
        </p:nvGrpSpPr>
        <p:grpSpPr>
          <a:xfrm>
            <a:off x="9863137" y="253683"/>
            <a:ext cx="2038350" cy="1509079"/>
            <a:chOff x="668336" y="1957785"/>
            <a:chExt cx="4084639" cy="3423207"/>
          </a:xfrm>
        </p:grpSpPr>
        <p:pic>
          <p:nvPicPr>
            <p:cNvPr id="4" name="Picture 3">
              <a:extLst>
                <a:ext uri="{FF2B5EF4-FFF2-40B4-BE49-F238E27FC236}">
                  <a16:creationId xmlns:a16="http://schemas.microsoft.com/office/drawing/2014/main" id="{0E99AFE0-0D7B-5AC0-8A39-318849708368}"/>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5" name="Picture 4">
              <a:extLst>
                <a:ext uri="{FF2B5EF4-FFF2-40B4-BE49-F238E27FC236}">
                  <a16:creationId xmlns:a16="http://schemas.microsoft.com/office/drawing/2014/main" id="{DB79342C-EFB6-2F17-1B97-86657140E7B5}"/>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Tree>
    <p:extLst>
      <p:ext uri="{BB962C8B-B14F-4D97-AF65-F5344CB8AC3E}">
        <p14:creationId xmlns:p14="http://schemas.microsoft.com/office/powerpoint/2010/main" val="54612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8EB76A-1FB2-7A9A-61F8-6560739321AB}"/>
              </a:ext>
            </a:extLst>
          </p:cNvPr>
          <p:cNvGrpSpPr/>
          <p:nvPr/>
        </p:nvGrpSpPr>
        <p:grpSpPr>
          <a:xfrm>
            <a:off x="9863137" y="310835"/>
            <a:ext cx="2038350" cy="1509079"/>
            <a:chOff x="668336" y="1957785"/>
            <a:chExt cx="4084639" cy="3423207"/>
          </a:xfrm>
        </p:grpSpPr>
        <p:pic>
          <p:nvPicPr>
            <p:cNvPr id="5" name="Picture 4">
              <a:extLst>
                <a:ext uri="{FF2B5EF4-FFF2-40B4-BE49-F238E27FC236}">
                  <a16:creationId xmlns:a16="http://schemas.microsoft.com/office/drawing/2014/main" id="{4BFE6AF9-DDD5-BF39-2C79-B0169C866269}"/>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6" name="Picture 5">
              <a:extLst>
                <a:ext uri="{FF2B5EF4-FFF2-40B4-BE49-F238E27FC236}">
                  <a16:creationId xmlns:a16="http://schemas.microsoft.com/office/drawing/2014/main" id="{4F16C62D-81E4-2187-7E1F-BD392EF01987}"/>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
        <p:nvSpPr>
          <p:cNvPr id="3" name="Explosion 2 2">
            <a:extLst>
              <a:ext uri="{FF2B5EF4-FFF2-40B4-BE49-F238E27FC236}">
                <a16:creationId xmlns:a16="http://schemas.microsoft.com/office/drawing/2014/main" id="{6CC07B4E-3587-084D-8B2E-F4911CB7A2D3}"/>
              </a:ext>
            </a:extLst>
          </p:cNvPr>
          <p:cNvSpPr/>
          <p:nvPr/>
        </p:nvSpPr>
        <p:spPr>
          <a:xfrm>
            <a:off x="1065216" y="0"/>
            <a:ext cx="8872392" cy="679823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individual tests are started by coach, it’ll look like the students have 20 minutes for test.  That is actually the time frame in which the individual tests need to get done.  Theoretically, a student can start their tests 5 minutes later.  But why tempt fate??</a:t>
            </a:r>
          </a:p>
          <a:p>
            <a:pPr algn="ctr"/>
            <a:r>
              <a:rPr lang="en-US" dirty="0"/>
              <a:t>Similarly, it’ll look like the team gets 35 minutes to take team test</a:t>
            </a:r>
          </a:p>
        </p:txBody>
      </p:sp>
    </p:spTree>
    <p:extLst>
      <p:ext uri="{BB962C8B-B14F-4D97-AF65-F5344CB8AC3E}">
        <p14:creationId xmlns:p14="http://schemas.microsoft.com/office/powerpoint/2010/main" val="7913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extLst>
              <a:ext uri="{FF2B5EF4-FFF2-40B4-BE49-F238E27FC236}">
                <a16:creationId xmlns:a16="http://schemas.microsoft.com/office/drawing/2014/main" id="{80A7E816-6438-CD40-91CF-2D3A75B80CC9}"/>
              </a:ext>
            </a:extLst>
          </p:cNvPr>
          <p:cNvSpPr/>
          <p:nvPr/>
        </p:nvSpPr>
        <p:spPr>
          <a:xfrm>
            <a:off x="1358265" y="148590"/>
            <a:ext cx="9292590" cy="608076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  </a:t>
            </a:r>
            <a:r>
              <a:rPr lang="en-US" sz="3200" b="1" i="1" u="sng" dirty="0"/>
              <a:t>When the student hits Submit, the test is over for the student</a:t>
            </a:r>
            <a:r>
              <a:rPr lang="en-US" sz="3200" dirty="0"/>
              <a:t>.  </a:t>
            </a:r>
          </a:p>
          <a:p>
            <a:pPr algn="ctr"/>
            <a:r>
              <a:rPr lang="en-US" sz="3200" b="1" dirty="0">
                <a:solidFill>
                  <a:srgbClr val="FFFF00"/>
                </a:solidFill>
              </a:rPr>
              <a:t>Only hit Submit when you are done taking the test</a:t>
            </a:r>
          </a:p>
        </p:txBody>
      </p:sp>
      <p:grpSp>
        <p:nvGrpSpPr>
          <p:cNvPr id="2" name="Group 1">
            <a:extLst>
              <a:ext uri="{FF2B5EF4-FFF2-40B4-BE49-F238E27FC236}">
                <a16:creationId xmlns:a16="http://schemas.microsoft.com/office/drawing/2014/main" id="{97F70F2E-7FE7-A73F-9A69-0D5FFF325EA3}"/>
              </a:ext>
            </a:extLst>
          </p:cNvPr>
          <p:cNvGrpSpPr/>
          <p:nvPr/>
        </p:nvGrpSpPr>
        <p:grpSpPr>
          <a:xfrm>
            <a:off x="9863137" y="253683"/>
            <a:ext cx="2038350" cy="1509079"/>
            <a:chOff x="668336" y="1957785"/>
            <a:chExt cx="4084639" cy="3423207"/>
          </a:xfrm>
        </p:grpSpPr>
        <p:pic>
          <p:nvPicPr>
            <p:cNvPr id="4" name="Picture 3">
              <a:extLst>
                <a:ext uri="{FF2B5EF4-FFF2-40B4-BE49-F238E27FC236}">
                  <a16:creationId xmlns:a16="http://schemas.microsoft.com/office/drawing/2014/main" id="{42E69762-E294-037A-D21D-B023EE691024}"/>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5" name="Picture 4">
              <a:extLst>
                <a:ext uri="{FF2B5EF4-FFF2-40B4-BE49-F238E27FC236}">
                  <a16:creationId xmlns:a16="http://schemas.microsoft.com/office/drawing/2014/main" id="{E6265579-CA14-0A85-172A-8DE664A17FE7}"/>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Tree>
    <p:extLst>
      <p:ext uri="{BB962C8B-B14F-4D97-AF65-F5344CB8AC3E}">
        <p14:creationId xmlns:p14="http://schemas.microsoft.com/office/powerpoint/2010/main" val="225633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3DF9FC-ED10-024D-BE6D-538713480753}"/>
              </a:ext>
            </a:extLst>
          </p:cNvPr>
          <p:cNvSpPr txBox="1"/>
          <p:nvPr/>
        </p:nvSpPr>
        <p:spPr>
          <a:xfrm>
            <a:off x="142875" y="400050"/>
            <a:ext cx="12235337" cy="2308324"/>
          </a:xfrm>
          <a:prstGeom prst="rect">
            <a:avLst/>
          </a:prstGeom>
          <a:noFill/>
        </p:spPr>
        <p:txBody>
          <a:bodyPr wrap="none" rtlCol="0">
            <a:spAutoFit/>
          </a:bodyPr>
          <a:lstStyle/>
          <a:p>
            <a:r>
              <a:rPr lang="en-US" sz="3600" dirty="0"/>
              <a:t>f.  Monitor Event A.  (15 minutes, all answers are integers, </a:t>
            </a:r>
          </a:p>
          <a:p>
            <a:r>
              <a:rPr lang="en-US" sz="3600" dirty="0"/>
              <a:t>NO calculators, </a:t>
            </a:r>
            <a:r>
              <a:rPr lang="en-US" sz="3600" b="1" i="1" dirty="0"/>
              <a:t>official answer is the computer entered answer)</a:t>
            </a:r>
          </a:p>
          <a:p>
            <a:endParaRPr lang="en-US" sz="3600" dirty="0"/>
          </a:p>
          <a:p>
            <a:endParaRPr lang="en-US" sz="3600" dirty="0"/>
          </a:p>
        </p:txBody>
      </p:sp>
      <p:grpSp>
        <p:nvGrpSpPr>
          <p:cNvPr id="3" name="Group 2">
            <a:extLst>
              <a:ext uri="{FF2B5EF4-FFF2-40B4-BE49-F238E27FC236}">
                <a16:creationId xmlns:a16="http://schemas.microsoft.com/office/drawing/2014/main" id="{7CCEC9EF-7741-302C-D808-169B74830810}"/>
              </a:ext>
            </a:extLst>
          </p:cNvPr>
          <p:cNvGrpSpPr/>
          <p:nvPr/>
        </p:nvGrpSpPr>
        <p:grpSpPr>
          <a:xfrm>
            <a:off x="10010775" y="1919921"/>
            <a:ext cx="2038350" cy="1509079"/>
            <a:chOff x="668336" y="1957785"/>
            <a:chExt cx="4084639" cy="3423207"/>
          </a:xfrm>
        </p:grpSpPr>
        <p:pic>
          <p:nvPicPr>
            <p:cNvPr id="4" name="Picture 3">
              <a:extLst>
                <a:ext uri="{FF2B5EF4-FFF2-40B4-BE49-F238E27FC236}">
                  <a16:creationId xmlns:a16="http://schemas.microsoft.com/office/drawing/2014/main" id="{AB14EBBE-6695-813F-414E-CE8D1F116FE0}"/>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5" name="Picture 4">
              <a:extLst>
                <a:ext uri="{FF2B5EF4-FFF2-40B4-BE49-F238E27FC236}">
                  <a16:creationId xmlns:a16="http://schemas.microsoft.com/office/drawing/2014/main" id="{7940A04C-3A16-5C75-740F-1A4641638FF7}"/>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pic>
        <p:nvPicPr>
          <p:cNvPr id="6" name="Picture 5">
            <a:extLst>
              <a:ext uri="{FF2B5EF4-FFF2-40B4-BE49-F238E27FC236}">
                <a16:creationId xmlns:a16="http://schemas.microsoft.com/office/drawing/2014/main" id="{DF79B241-FB72-2AEE-8AFC-1989E1612DF1}"/>
              </a:ext>
            </a:extLst>
          </p:cNvPr>
          <p:cNvPicPr>
            <a:picLocks noChangeAspect="1"/>
          </p:cNvPicPr>
          <p:nvPr/>
        </p:nvPicPr>
        <p:blipFill rotWithShape="1">
          <a:blip r:embed="rId4"/>
          <a:srcRect l="7294" t="7407" r="6262" b="9387"/>
          <a:stretch/>
        </p:blipFill>
        <p:spPr>
          <a:xfrm>
            <a:off x="322193" y="1822073"/>
            <a:ext cx="7754154" cy="4664728"/>
          </a:xfrm>
          <a:prstGeom prst="rect">
            <a:avLst/>
          </a:prstGeom>
        </p:spPr>
      </p:pic>
      <p:sp>
        <p:nvSpPr>
          <p:cNvPr id="7" name="Explosion 2 6">
            <a:extLst>
              <a:ext uri="{FF2B5EF4-FFF2-40B4-BE49-F238E27FC236}">
                <a16:creationId xmlns:a16="http://schemas.microsoft.com/office/drawing/2014/main" id="{C35C9E14-41F4-56A2-820E-F47EFB4BBD68}"/>
              </a:ext>
            </a:extLst>
          </p:cNvPr>
          <p:cNvSpPr/>
          <p:nvPr/>
        </p:nvSpPr>
        <p:spPr>
          <a:xfrm>
            <a:off x="4881061" y="1438192"/>
            <a:ext cx="6688455" cy="501975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Once Event A is done, close it.  Start B will appear.  Repeat process</a:t>
            </a:r>
          </a:p>
        </p:txBody>
      </p:sp>
    </p:spTree>
    <p:extLst>
      <p:ext uri="{BB962C8B-B14F-4D97-AF65-F5344CB8AC3E}">
        <p14:creationId xmlns:p14="http://schemas.microsoft.com/office/powerpoint/2010/main" val="18470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CBEF5-6A9E-044C-BEB3-D1C506B59B98}"/>
              </a:ext>
            </a:extLst>
          </p:cNvPr>
          <p:cNvSpPr/>
          <p:nvPr/>
        </p:nvSpPr>
        <p:spPr>
          <a:xfrm>
            <a:off x="514350" y="500063"/>
            <a:ext cx="11544300" cy="1569660"/>
          </a:xfrm>
          <a:prstGeom prst="rect">
            <a:avLst/>
          </a:prstGeom>
        </p:spPr>
        <p:txBody>
          <a:bodyPr wrap="square">
            <a:spAutoFit/>
          </a:bodyPr>
          <a:lstStyle/>
          <a:p>
            <a:r>
              <a:rPr lang="en-US" sz="3200" dirty="0"/>
              <a:t>When all events A,B,C are done. distribute team test.  Only one person should be logged into the computer (the recorder) </a:t>
            </a:r>
          </a:p>
          <a:p>
            <a:endParaRPr lang="en-US" sz="3200" dirty="0"/>
          </a:p>
        </p:txBody>
      </p:sp>
      <p:grpSp>
        <p:nvGrpSpPr>
          <p:cNvPr id="3" name="Group 2">
            <a:extLst>
              <a:ext uri="{FF2B5EF4-FFF2-40B4-BE49-F238E27FC236}">
                <a16:creationId xmlns:a16="http://schemas.microsoft.com/office/drawing/2014/main" id="{8A3392E4-A805-A242-25FE-593718A6CA43}"/>
              </a:ext>
            </a:extLst>
          </p:cNvPr>
          <p:cNvGrpSpPr/>
          <p:nvPr/>
        </p:nvGrpSpPr>
        <p:grpSpPr>
          <a:xfrm>
            <a:off x="9823381" y="1284893"/>
            <a:ext cx="2038350" cy="1509079"/>
            <a:chOff x="668336" y="1957785"/>
            <a:chExt cx="4084639" cy="3423207"/>
          </a:xfrm>
        </p:grpSpPr>
        <p:pic>
          <p:nvPicPr>
            <p:cNvPr id="4" name="Picture 3">
              <a:extLst>
                <a:ext uri="{FF2B5EF4-FFF2-40B4-BE49-F238E27FC236}">
                  <a16:creationId xmlns:a16="http://schemas.microsoft.com/office/drawing/2014/main" id="{40F61196-0BC5-649E-E209-DBE56EBF94A5}"/>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5" name="Picture 4">
              <a:extLst>
                <a:ext uri="{FF2B5EF4-FFF2-40B4-BE49-F238E27FC236}">
                  <a16:creationId xmlns:a16="http://schemas.microsoft.com/office/drawing/2014/main" id="{0E72FF04-F116-FE04-2A41-9839585BE13C}"/>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pic>
        <p:nvPicPr>
          <p:cNvPr id="6" name="Picture 5">
            <a:extLst>
              <a:ext uri="{FF2B5EF4-FFF2-40B4-BE49-F238E27FC236}">
                <a16:creationId xmlns:a16="http://schemas.microsoft.com/office/drawing/2014/main" id="{1E6E9FE2-B52A-C954-8A28-A86BE939C6B3}"/>
              </a:ext>
            </a:extLst>
          </p:cNvPr>
          <p:cNvPicPr>
            <a:picLocks noChangeAspect="1"/>
          </p:cNvPicPr>
          <p:nvPr/>
        </p:nvPicPr>
        <p:blipFill>
          <a:blip r:embed="rId4"/>
          <a:stretch>
            <a:fillRect/>
          </a:stretch>
        </p:blipFill>
        <p:spPr>
          <a:xfrm>
            <a:off x="1282666" y="2229637"/>
            <a:ext cx="7772400" cy="3516476"/>
          </a:xfrm>
          <a:prstGeom prst="rect">
            <a:avLst/>
          </a:prstGeom>
        </p:spPr>
      </p:pic>
    </p:spTree>
    <p:extLst>
      <p:ext uri="{BB962C8B-B14F-4D97-AF65-F5344CB8AC3E}">
        <p14:creationId xmlns:p14="http://schemas.microsoft.com/office/powerpoint/2010/main" val="332636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C77D0-0147-D144-B6BA-E708125279CE}"/>
              </a:ext>
            </a:extLst>
          </p:cNvPr>
          <p:cNvSpPr/>
          <p:nvPr/>
        </p:nvSpPr>
        <p:spPr>
          <a:xfrm>
            <a:off x="3048000" y="1720840"/>
            <a:ext cx="6096000" cy="3416320"/>
          </a:xfrm>
          <a:prstGeom prst="rect">
            <a:avLst/>
          </a:prstGeom>
        </p:spPr>
        <p:txBody>
          <a:bodyPr>
            <a:spAutoFit/>
          </a:bodyPr>
          <a:lstStyle/>
          <a:p>
            <a:r>
              <a:rPr lang="en-US" sz="3600" dirty="0"/>
              <a:t>have recorder click the button to “watch” for the start.  Their team test should start shortly.  Then they can turn over their sheets</a:t>
            </a:r>
          </a:p>
          <a:p>
            <a:r>
              <a:rPr lang="en-US" sz="3600" dirty="0"/>
              <a:t> </a:t>
            </a:r>
          </a:p>
        </p:txBody>
      </p:sp>
      <p:grpSp>
        <p:nvGrpSpPr>
          <p:cNvPr id="3" name="Group 2">
            <a:extLst>
              <a:ext uri="{FF2B5EF4-FFF2-40B4-BE49-F238E27FC236}">
                <a16:creationId xmlns:a16="http://schemas.microsoft.com/office/drawing/2014/main" id="{8653D3C4-964C-36A9-652A-36A3EB47B24E}"/>
              </a:ext>
            </a:extLst>
          </p:cNvPr>
          <p:cNvGrpSpPr/>
          <p:nvPr/>
        </p:nvGrpSpPr>
        <p:grpSpPr>
          <a:xfrm>
            <a:off x="9863137" y="253683"/>
            <a:ext cx="2038350" cy="1509079"/>
            <a:chOff x="668336" y="1957785"/>
            <a:chExt cx="4084639" cy="3423207"/>
          </a:xfrm>
        </p:grpSpPr>
        <p:pic>
          <p:nvPicPr>
            <p:cNvPr id="4" name="Picture 3">
              <a:extLst>
                <a:ext uri="{FF2B5EF4-FFF2-40B4-BE49-F238E27FC236}">
                  <a16:creationId xmlns:a16="http://schemas.microsoft.com/office/drawing/2014/main" id="{24205039-0C49-2FC0-FA84-FF400CA4D0CE}"/>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5" name="Picture 4">
              <a:extLst>
                <a:ext uri="{FF2B5EF4-FFF2-40B4-BE49-F238E27FC236}">
                  <a16:creationId xmlns:a16="http://schemas.microsoft.com/office/drawing/2014/main" id="{632AB951-EF12-8460-B994-2250DF07EB2A}"/>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Tree>
    <p:extLst>
      <p:ext uri="{BB962C8B-B14F-4D97-AF65-F5344CB8AC3E}">
        <p14:creationId xmlns:p14="http://schemas.microsoft.com/office/powerpoint/2010/main" val="386762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5F83D38-8372-E856-F093-F093238C02F4}"/>
              </a:ext>
            </a:extLst>
          </p:cNvPr>
          <p:cNvGrpSpPr/>
          <p:nvPr/>
        </p:nvGrpSpPr>
        <p:grpSpPr>
          <a:xfrm>
            <a:off x="9863137" y="253683"/>
            <a:ext cx="2038350" cy="1509079"/>
            <a:chOff x="668336" y="1957785"/>
            <a:chExt cx="4084639" cy="3423207"/>
          </a:xfrm>
        </p:grpSpPr>
        <p:pic>
          <p:nvPicPr>
            <p:cNvPr id="5" name="Picture 4">
              <a:extLst>
                <a:ext uri="{FF2B5EF4-FFF2-40B4-BE49-F238E27FC236}">
                  <a16:creationId xmlns:a16="http://schemas.microsoft.com/office/drawing/2014/main" id="{0734FC56-EEEE-B858-FA2D-AAB3D9A42BD2}"/>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6" name="Picture 5">
              <a:extLst>
                <a:ext uri="{FF2B5EF4-FFF2-40B4-BE49-F238E27FC236}">
                  <a16:creationId xmlns:a16="http://schemas.microsoft.com/office/drawing/2014/main" id="{F3D5CDD4-CD02-251E-57E0-40BD6D94D40F}"/>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
        <p:nvSpPr>
          <p:cNvPr id="7" name="TextBox 6">
            <a:extLst>
              <a:ext uri="{FF2B5EF4-FFF2-40B4-BE49-F238E27FC236}">
                <a16:creationId xmlns:a16="http://schemas.microsoft.com/office/drawing/2014/main" id="{EFC4CD30-5B70-81AA-8365-FFF96198B70C}"/>
              </a:ext>
            </a:extLst>
          </p:cNvPr>
          <p:cNvSpPr txBox="1"/>
          <p:nvPr/>
        </p:nvSpPr>
        <p:spPr>
          <a:xfrm>
            <a:off x="290513" y="371475"/>
            <a:ext cx="9612247" cy="3046988"/>
          </a:xfrm>
          <a:prstGeom prst="rect">
            <a:avLst/>
          </a:prstGeom>
          <a:noFill/>
        </p:spPr>
        <p:txBody>
          <a:bodyPr wrap="none" rtlCol="0">
            <a:spAutoFit/>
          </a:bodyPr>
          <a:lstStyle/>
          <a:p>
            <a:r>
              <a:rPr lang="en-US" sz="3200" dirty="0"/>
              <a:t>Hopefully all went well.  If there are computer problems,</a:t>
            </a:r>
          </a:p>
          <a:p>
            <a:r>
              <a:rPr lang="en-US" sz="3200" dirty="0"/>
              <a:t>students can submit paper copy to coach.</a:t>
            </a:r>
          </a:p>
          <a:p>
            <a:endParaRPr lang="en-US" sz="3200" dirty="0"/>
          </a:p>
          <a:p>
            <a:r>
              <a:rPr lang="en-US" sz="3200" dirty="0"/>
              <a:t>Now you, as coach, need to verify their answers.</a:t>
            </a:r>
          </a:p>
          <a:p>
            <a:endParaRPr lang="en-US" sz="3200" dirty="0"/>
          </a:p>
          <a:p>
            <a:r>
              <a:rPr lang="en-US" sz="3200" dirty="0"/>
              <a:t>That’s for another PowerPoint.</a:t>
            </a:r>
          </a:p>
        </p:txBody>
      </p:sp>
    </p:spTree>
    <p:extLst>
      <p:ext uri="{BB962C8B-B14F-4D97-AF65-F5344CB8AC3E}">
        <p14:creationId xmlns:p14="http://schemas.microsoft.com/office/powerpoint/2010/main" val="274939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additive="base">
                                        <p:cTn id="2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7D30-5281-0849-B9DE-7401A6C85A26}"/>
              </a:ext>
            </a:extLst>
          </p:cNvPr>
          <p:cNvSpPr>
            <a:spLocks noGrp="1"/>
          </p:cNvSpPr>
          <p:nvPr>
            <p:ph type="ctrTitle"/>
          </p:nvPr>
        </p:nvSpPr>
        <p:spPr>
          <a:xfrm>
            <a:off x="979990" y="475717"/>
            <a:ext cx="9144000" cy="1287045"/>
          </a:xfrm>
        </p:spPr>
        <p:txBody>
          <a:bodyPr/>
          <a:lstStyle/>
          <a:p>
            <a:r>
              <a:rPr lang="en-US" dirty="0"/>
              <a:t>MN State HS Math League</a:t>
            </a:r>
          </a:p>
        </p:txBody>
      </p:sp>
      <p:sp>
        <p:nvSpPr>
          <p:cNvPr id="3" name="Subtitle 2">
            <a:extLst>
              <a:ext uri="{FF2B5EF4-FFF2-40B4-BE49-F238E27FC236}">
                <a16:creationId xmlns:a16="http://schemas.microsoft.com/office/drawing/2014/main" id="{6AED3FF8-561B-5C4D-B8CA-B7A45B3050CE}"/>
              </a:ext>
            </a:extLst>
          </p:cNvPr>
          <p:cNvSpPr>
            <a:spLocks noGrp="1"/>
          </p:cNvSpPr>
          <p:nvPr>
            <p:ph type="subTitle" idx="1"/>
          </p:nvPr>
        </p:nvSpPr>
        <p:spPr>
          <a:xfrm>
            <a:off x="171450" y="2688040"/>
            <a:ext cx="9952540" cy="2826936"/>
          </a:xfrm>
        </p:spPr>
        <p:txBody>
          <a:bodyPr>
            <a:normAutofit/>
          </a:bodyPr>
          <a:lstStyle/>
          <a:p>
            <a:r>
              <a:rPr lang="en-US" sz="4800" dirty="0"/>
              <a:t>Conducting Online Meets</a:t>
            </a:r>
          </a:p>
          <a:p>
            <a:endParaRPr lang="en-US" sz="4800" dirty="0"/>
          </a:p>
          <a:p>
            <a:r>
              <a:rPr lang="en-US" sz="4800" dirty="0"/>
              <a:t>Administering Tests</a:t>
            </a:r>
          </a:p>
        </p:txBody>
      </p:sp>
      <p:grpSp>
        <p:nvGrpSpPr>
          <p:cNvPr id="4" name="Group 3">
            <a:extLst>
              <a:ext uri="{FF2B5EF4-FFF2-40B4-BE49-F238E27FC236}">
                <a16:creationId xmlns:a16="http://schemas.microsoft.com/office/drawing/2014/main" id="{91061F23-BD21-B640-B07B-4B764CF3BDD9}"/>
              </a:ext>
            </a:extLst>
          </p:cNvPr>
          <p:cNvGrpSpPr/>
          <p:nvPr/>
        </p:nvGrpSpPr>
        <p:grpSpPr>
          <a:xfrm>
            <a:off x="9863137" y="253683"/>
            <a:ext cx="2038350" cy="1509079"/>
            <a:chOff x="668336" y="1957785"/>
            <a:chExt cx="4084639" cy="3423207"/>
          </a:xfrm>
        </p:grpSpPr>
        <p:pic>
          <p:nvPicPr>
            <p:cNvPr id="5" name="Picture 4">
              <a:extLst>
                <a:ext uri="{FF2B5EF4-FFF2-40B4-BE49-F238E27FC236}">
                  <a16:creationId xmlns:a16="http://schemas.microsoft.com/office/drawing/2014/main" id="{1160B755-A9A8-584C-BF87-13880CE63BD4}"/>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6" name="Picture 5">
              <a:extLst>
                <a:ext uri="{FF2B5EF4-FFF2-40B4-BE49-F238E27FC236}">
                  <a16:creationId xmlns:a16="http://schemas.microsoft.com/office/drawing/2014/main" id="{97404C72-5248-994A-82C5-AF03A47F4102}"/>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Tree>
    <p:extLst>
      <p:ext uri="{BB962C8B-B14F-4D97-AF65-F5344CB8AC3E}">
        <p14:creationId xmlns:p14="http://schemas.microsoft.com/office/powerpoint/2010/main" val="250496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FBB7-CE99-0852-9AF0-1CA0B18022A5}"/>
              </a:ext>
            </a:extLst>
          </p:cNvPr>
          <p:cNvSpPr>
            <a:spLocks noGrp="1"/>
          </p:cNvSpPr>
          <p:nvPr>
            <p:ph type="title"/>
          </p:nvPr>
        </p:nvSpPr>
        <p:spPr/>
        <p:txBody>
          <a:bodyPr/>
          <a:lstStyle/>
          <a:p>
            <a:r>
              <a:rPr lang="en-US" dirty="0"/>
              <a:t>So far, before the day of a Meet</a:t>
            </a:r>
          </a:p>
        </p:txBody>
      </p:sp>
      <p:sp>
        <p:nvSpPr>
          <p:cNvPr id="3" name="Content Placeholder 2">
            <a:extLst>
              <a:ext uri="{FF2B5EF4-FFF2-40B4-BE49-F238E27FC236}">
                <a16:creationId xmlns:a16="http://schemas.microsoft.com/office/drawing/2014/main" id="{5FA22DCF-7B2D-3612-E832-053D83B43C16}"/>
              </a:ext>
            </a:extLst>
          </p:cNvPr>
          <p:cNvSpPr>
            <a:spLocks noGrp="1"/>
          </p:cNvSpPr>
          <p:nvPr>
            <p:ph idx="1"/>
          </p:nvPr>
        </p:nvSpPr>
        <p:spPr/>
        <p:txBody>
          <a:bodyPr/>
          <a:lstStyle/>
          <a:p>
            <a:r>
              <a:rPr lang="en-US" dirty="0"/>
              <a:t>You’ve entered the names of the students</a:t>
            </a:r>
          </a:p>
          <a:p>
            <a:pPr lvl="2"/>
            <a:r>
              <a:rPr lang="en-US" dirty="0"/>
              <a:t>Team Admin –&gt; Edit Team Roster </a:t>
            </a:r>
          </a:p>
          <a:p>
            <a:r>
              <a:rPr lang="en-US" dirty="0"/>
              <a:t>You’ve assigned them events</a:t>
            </a:r>
          </a:p>
          <a:p>
            <a:pPr lvl="2"/>
            <a:r>
              <a:rPr lang="en-US" dirty="0"/>
              <a:t>Team Admin –&gt; Team Meet Setup</a:t>
            </a:r>
          </a:p>
          <a:p>
            <a:r>
              <a:rPr lang="en-US" dirty="0"/>
              <a:t>You’ve gotten them usernames and passwords</a:t>
            </a:r>
          </a:p>
          <a:p>
            <a:pPr lvl="2"/>
            <a:r>
              <a:rPr lang="en-US" dirty="0"/>
              <a:t>Team Admin –&gt; Student Accounts</a:t>
            </a:r>
          </a:p>
          <a:p>
            <a:r>
              <a:rPr lang="en-US" dirty="0"/>
              <a:t>You’ve signed up for a time slot to do the Meet</a:t>
            </a:r>
          </a:p>
          <a:p>
            <a:pPr lvl="2"/>
            <a:r>
              <a:rPr lang="en-US" dirty="0"/>
              <a:t>Meet Op –&gt; Time Slot Signup</a:t>
            </a:r>
          </a:p>
          <a:p>
            <a:r>
              <a:rPr lang="en-US" dirty="0"/>
              <a:t>You’ve photocopied the tests for each student</a:t>
            </a:r>
          </a:p>
        </p:txBody>
      </p:sp>
      <p:grpSp>
        <p:nvGrpSpPr>
          <p:cNvPr id="4" name="Group 3">
            <a:extLst>
              <a:ext uri="{FF2B5EF4-FFF2-40B4-BE49-F238E27FC236}">
                <a16:creationId xmlns:a16="http://schemas.microsoft.com/office/drawing/2014/main" id="{9E036F82-8C22-5095-2AA2-2F05E5484A4C}"/>
              </a:ext>
            </a:extLst>
          </p:cNvPr>
          <p:cNvGrpSpPr/>
          <p:nvPr/>
        </p:nvGrpSpPr>
        <p:grpSpPr>
          <a:xfrm>
            <a:off x="9863137" y="253683"/>
            <a:ext cx="2038350" cy="1509079"/>
            <a:chOff x="668336" y="1957785"/>
            <a:chExt cx="4084639" cy="3423207"/>
          </a:xfrm>
        </p:grpSpPr>
        <p:pic>
          <p:nvPicPr>
            <p:cNvPr id="5" name="Picture 4">
              <a:extLst>
                <a:ext uri="{FF2B5EF4-FFF2-40B4-BE49-F238E27FC236}">
                  <a16:creationId xmlns:a16="http://schemas.microsoft.com/office/drawing/2014/main" id="{0BC68BE6-3ACB-0541-CE69-66FA683BCCBA}"/>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6" name="Picture 5">
              <a:extLst>
                <a:ext uri="{FF2B5EF4-FFF2-40B4-BE49-F238E27FC236}">
                  <a16:creationId xmlns:a16="http://schemas.microsoft.com/office/drawing/2014/main" id="{8D653ED0-2AAC-6565-3755-C781184DD926}"/>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Tree>
    <p:extLst>
      <p:ext uri="{BB962C8B-B14F-4D97-AF65-F5344CB8AC3E}">
        <p14:creationId xmlns:p14="http://schemas.microsoft.com/office/powerpoint/2010/main" val="143052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6A2758-A8EF-A34E-8BB1-EAA68BEBA9B4}"/>
              </a:ext>
            </a:extLst>
          </p:cNvPr>
          <p:cNvSpPr txBox="1"/>
          <p:nvPr/>
        </p:nvSpPr>
        <p:spPr>
          <a:xfrm>
            <a:off x="427979" y="256894"/>
            <a:ext cx="7506991" cy="769441"/>
          </a:xfrm>
          <a:prstGeom prst="rect">
            <a:avLst/>
          </a:prstGeom>
          <a:noFill/>
        </p:spPr>
        <p:txBody>
          <a:bodyPr wrap="none" rtlCol="0">
            <a:spAutoFit/>
          </a:bodyPr>
          <a:lstStyle/>
          <a:p>
            <a:r>
              <a:rPr lang="en-US" sz="4400" dirty="0"/>
              <a:t>What to do the Day of the Meet</a:t>
            </a:r>
          </a:p>
        </p:txBody>
      </p:sp>
      <p:sp>
        <p:nvSpPr>
          <p:cNvPr id="3" name="TextBox 2">
            <a:extLst>
              <a:ext uri="{FF2B5EF4-FFF2-40B4-BE49-F238E27FC236}">
                <a16:creationId xmlns:a16="http://schemas.microsoft.com/office/drawing/2014/main" id="{C95002AD-FFDF-C345-9245-37F4C0EB48F3}"/>
              </a:ext>
            </a:extLst>
          </p:cNvPr>
          <p:cNvSpPr txBox="1"/>
          <p:nvPr/>
        </p:nvSpPr>
        <p:spPr>
          <a:xfrm>
            <a:off x="-66614" y="1412834"/>
            <a:ext cx="12325228" cy="5062924"/>
          </a:xfrm>
          <a:prstGeom prst="rect">
            <a:avLst/>
          </a:prstGeom>
          <a:noFill/>
        </p:spPr>
        <p:txBody>
          <a:bodyPr wrap="square" rtlCol="0">
            <a:spAutoFit/>
          </a:bodyPr>
          <a:lstStyle/>
          <a:p>
            <a:br>
              <a:rPr lang="en-US" sz="1700" dirty="0"/>
            </a:br>
            <a:r>
              <a:rPr lang="en-US" sz="1700" dirty="0"/>
              <a:t>              a. Students should gather at your school at the slotted time</a:t>
            </a:r>
          </a:p>
          <a:p>
            <a:r>
              <a:rPr lang="en-US" sz="1700" dirty="0"/>
              <a:t>              b.  You as the coach of the team, need to log in and select recorder for team test</a:t>
            </a:r>
          </a:p>
          <a:p>
            <a:r>
              <a:rPr lang="en-US" sz="1700" dirty="0"/>
              <a:t>              c.  Have students sign in, hit Compete, and get ready for first test </a:t>
            </a:r>
            <a:r>
              <a:rPr lang="en-US" sz="1700" b="1" dirty="0"/>
              <a:t>but not click the button </a:t>
            </a:r>
            <a:r>
              <a:rPr lang="en-US" sz="1700" dirty="0"/>
              <a:t>to “watch” for the start.</a:t>
            </a:r>
          </a:p>
          <a:p>
            <a:r>
              <a:rPr lang="en-US" sz="1700" dirty="0"/>
              <a:t>                     d.. Hand out CLEAN Formula Sheet</a:t>
            </a:r>
          </a:p>
          <a:p>
            <a:r>
              <a:rPr lang="en-US" sz="1700" dirty="0"/>
              <a:t>              e.  Hand out Event A to each student, keeping them silent and instruct them not to look at the test until their online test starts</a:t>
            </a:r>
          </a:p>
          <a:p>
            <a:r>
              <a:rPr lang="en-US" sz="1700" dirty="0"/>
              <a:t>              f.   Only once you are ready for students to start, Click Start A</a:t>
            </a:r>
          </a:p>
          <a:p>
            <a:r>
              <a:rPr lang="en-US" sz="1700" dirty="0"/>
              <a:t>              g.  have students click the button to “watch” for the start.  Their test should start shortly.  Then they can turn over their sheets</a:t>
            </a:r>
          </a:p>
          <a:p>
            <a:r>
              <a:rPr lang="en-US" sz="1700" dirty="0"/>
              <a:t>              h.  Monitor Event A (15 minutes, all answers are integers, NO calculators, </a:t>
            </a:r>
            <a:r>
              <a:rPr lang="en-US" sz="1700" b="1" i="1" dirty="0"/>
              <a:t>official answer is the computer entered answer)</a:t>
            </a:r>
            <a:endParaRPr lang="en-US" sz="1700" dirty="0"/>
          </a:p>
          <a:p>
            <a:r>
              <a:rPr lang="en-US" sz="1700" dirty="0"/>
              <a:t>              </a:t>
            </a:r>
            <a:r>
              <a:rPr lang="en-US" sz="1700" dirty="0" err="1"/>
              <a:t>i</a:t>
            </a:r>
            <a:r>
              <a:rPr lang="en-US" sz="1700" dirty="0"/>
              <a:t>.   Collect test when time expires.  Give students a small break to talk</a:t>
            </a:r>
          </a:p>
          <a:p>
            <a:r>
              <a:rPr lang="en-US" sz="1700" dirty="0"/>
              <a:t>              j    Repeat steps for Events B and C </a:t>
            </a:r>
          </a:p>
          <a:p>
            <a:r>
              <a:rPr lang="en-US" sz="1700" dirty="0"/>
              <a:t>              k.  Non-varsity students are done.  You can distribute/post Events A, B, C Solutions</a:t>
            </a:r>
          </a:p>
          <a:p>
            <a:r>
              <a:rPr lang="en-US" sz="1700" dirty="0"/>
              <a:t>              l.   gather varsity team of 8 together.</a:t>
            </a:r>
          </a:p>
          <a:p>
            <a:r>
              <a:rPr lang="en-US" sz="1700" dirty="0"/>
              <a:t>              m.  Distribute team test.  They should not look at it yet. Only one person should be logged into the computer (the recorder) </a:t>
            </a:r>
          </a:p>
          <a:p>
            <a:r>
              <a:rPr lang="en-US" sz="1700" dirty="0"/>
              <a:t>              n.  start team test.  The recorder should click their button to listen for the start of the team event. </a:t>
            </a:r>
          </a:p>
          <a:p>
            <a:r>
              <a:rPr lang="en-US" sz="1700" dirty="0"/>
              <a:t>                               The recorder should say when their computer has loaded the team event. </a:t>
            </a:r>
          </a:p>
          <a:p>
            <a:r>
              <a:rPr lang="en-US" sz="1700" dirty="0"/>
              <a:t>                                Only then may any students turn over their problem sheet for the team event.</a:t>
            </a:r>
          </a:p>
          <a:p>
            <a:r>
              <a:rPr lang="en-US" sz="1700" dirty="0"/>
              <a:t>	            (30 minutes all answers are integers, NO Calculator, </a:t>
            </a:r>
            <a:r>
              <a:rPr lang="en-US" sz="1700" b="1" i="1" dirty="0"/>
              <a:t>official answer is the computer entered answer</a:t>
            </a:r>
            <a:r>
              <a:rPr lang="en-US" sz="1700" dirty="0"/>
              <a:t>)</a:t>
            </a:r>
          </a:p>
          <a:p>
            <a:r>
              <a:rPr lang="en-US" sz="1700" dirty="0"/>
              <a:t>              o.  When team test done, double check (Verify) the scores from events and from team test.          </a:t>
            </a:r>
          </a:p>
        </p:txBody>
      </p:sp>
      <p:grpSp>
        <p:nvGrpSpPr>
          <p:cNvPr id="6" name="Group 5">
            <a:extLst>
              <a:ext uri="{FF2B5EF4-FFF2-40B4-BE49-F238E27FC236}">
                <a16:creationId xmlns:a16="http://schemas.microsoft.com/office/drawing/2014/main" id="{BEF5D490-3B40-1E4A-031E-F75F98751160}"/>
              </a:ext>
            </a:extLst>
          </p:cNvPr>
          <p:cNvGrpSpPr/>
          <p:nvPr/>
        </p:nvGrpSpPr>
        <p:grpSpPr>
          <a:xfrm>
            <a:off x="9863137" y="253683"/>
            <a:ext cx="2038350" cy="1509079"/>
            <a:chOff x="668336" y="1957785"/>
            <a:chExt cx="4084639" cy="3423207"/>
          </a:xfrm>
        </p:grpSpPr>
        <p:pic>
          <p:nvPicPr>
            <p:cNvPr id="7" name="Picture 6">
              <a:extLst>
                <a:ext uri="{FF2B5EF4-FFF2-40B4-BE49-F238E27FC236}">
                  <a16:creationId xmlns:a16="http://schemas.microsoft.com/office/drawing/2014/main" id="{C9CB081C-36CC-2547-5C90-4CDD86B983AE}"/>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8" name="Picture 7">
              <a:extLst>
                <a:ext uri="{FF2B5EF4-FFF2-40B4-BE49-F238E27FC236}">
                  <a16:creationId xmlns:a16="http://schemas.microsoft.com/office/drawing/2014/main" id="{95AB4AFE-5FE6-58C1-5CE7-C20965B6D980}"/>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Tree>
    <p:extLst>
      <p:ext uri="{BB962C8B-B14F-4D97-AF65-F5344CB8AC3E}">
        <p14:creationId xmlns:p14="http://schemas.microsoft.com/office/powerpoint/2010/main" val="205848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11A7D5-3222-B3A3-569C-70AC5DCDDF74}"/>
              </a:ext>
            </a:extLst>
          </p:cNvPr>
          <p:cNvPicPr>
            <a:picLocks noChangeAspect="1"/>
          </p:cNvPicPr>
          <p:nvPr/>
        </p:nvPicPr>
        <p:blipFill>
          <a:blip r:embed="rId2"/>
          <a:stretch>
            <a:fillRect/>
          </a:stretch>
        </p:blipFill>
        <p:spPr>
          <a:xfrm>
            <a:off x="190500" y="1879983"/>
            <a:ext cx="7772400" cy="4978017"/>
          </a:xfrm>
          <a:prstGeom prst="rect">
            <a:avLst/>
          </a:prstGeom>
        </p:spPr>
      </p:pic>
      <p:sp>
        <p:nvSpPr>
          <p:cNvPr id="2" name="TextBox 1">
            <a:extLst>
              <a:ext uri="{FF2B5EF4-FFF2-40B4-BE49-F238E27FC236}">
                <a16:creationId xmlns:a16="http://schemas.microsoft.com/office/drawing/2014/main" id="{7F9A2A42-63C5-2345-B022-B124D98B0A3C}"/>
              </a:ext>
            </a:extLst>
          </p:cNvPr>
          <p:cNvSpPr txBox="1"/>
          <p:nvPr/>
        </p:nvSpPr>
        <p:spPr>
          <a:xfrm>
            <a:off x="557212" y="257175"/>
            <a:ext cx="8040984" cy="1569660"/>
          </a:xfrm>
          <a:prstGeom prst="rect">
            <a:avLst/>
          </a:prstGeom>
          <a:noFill/>
        </p:spPr>
        <p:txBody>
          <a:bodyPr wrap="none" rtlCol="0">
            <a:spAutoFit/>
          </a:bodyPr>
          <a:lstStyle/>
          <a:p>
            <a:r>
              <a:rPr lang="en-US" sz="3200" dirty="0"/>
              <a:t>B.  You (coach) should login to the website and </a:t>
            </a:r>
          </a:p>
          <a:p>
            <a:r>
              <a:rPr lang="en-US" sz="3200" dirty="0"/>
              <a:t>go to Meet Op -&gt; Online Comp Control.  </a:t>
            </a:r>
          </a:p>
          <a:p>
            <a:r>
              <a:rPr lang="en-US" sz="3200" dirty="0"/>
              <a:t>You screen should look something like this</a:t>
            </a:r>
          </a:p>
        </p:txBody>
      </p:sp>
      <p:sp>
        <p:nvSpPr>
          <p:cNvPr id="4" name="Left Arrow 3">
            <a:extLst>
              <a:ext uri="{FF2B5EF4-FFF2-40B4-BE49-F238E27FC236}">
                <a16:creationId xmlns:a16="http://schemas.microsoft.com/office/drawing/2014/main" id="{B7A78770-D3B3-7F4B-B10F-8C281FA7B975}"/>
              </a:ext>
            </a:extLst>
          </p:cNvPr>
          <p:cNvSpPr/>
          <p:nvPr/>
        </p:nvSpPr>
        <p:spPr>
          <a:xfrm>
            <a:off x="3128963" y="4566620"/>
            <a:ext cx="6234112" cy="58578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this button to select recorder for team test</a:t>
            </a:r>
          </a:p>
        </p:txBody>
      </p:sp>
      <p:sp>
        <p:nvSpPr>
          <p:cNvPr id="5" name="Left Arrow 4">
            <a:extLst>
              <a:ext uri="{FF2B5EF4-FFF2-40B4-BE49-F238E27FC236}">
                <a16:creationId xmlns:a16="http://schemas.microsoft.com/office/drawing/2014/main" id="{79EA33A7-A9DA-F240-ACC8-A13AC3824A18}"/>
              </a:ext>
            </a:extLst>
          </p:cNvPr>
          <p:cNvSpPr/>
          <p:nvPr/>
        </p:nvSpPr>
        <p:spPr>
          <a:xfrm>
            <a:off x="2051365" y="5596737"/>
            <a:ext cx="3843339" cy="816932"/>
          </a:xfrm>
          <a:prstGeom prst="leftArrow">
            <a:avLst/>
          </a:prstGeom>
          <a:solidFill>
            <a:srgbClr val="C43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Unregistered students show here</a:t>
            </a:r>
          </a:p>
        </p:txBody>
      </p:sp>
      <p:grpSp>
        <p:nvGrpSpPr>
          <p:cNvPr id="6" name="Group 5">
            <a:extLst>
              <a:ext uri="{FF2B5EF4-FFF2-40B4-BE49-F238E27FC236}">
                <a16:creationId xmlns:a16="http://schemas.microsoft.com/office/drawing/2014/main" id="{9DD11672-0BF5-B27C-0DB4-10D34AFF1578}"/>
              </a:ext>
            </a:extLst>
          </p:cNvPr>
          <p:cNvGrpSpPr/>
          <p:nvPr/>
        </p:nvGrpSpPr>
        <p:grpSpPr>
          <a:xfrm>
            <a:off x="9863137" y="253683"/>
            <a:ext cx="2038350" cy="1509079"/>
            <a:chOff x="668336" y="1957785"/>
            <a:chExt cx="4084639" cy="3423207"/>
          </a:xfrm>
        </p:grpSpPr>
        <p:pic>
          <p:nvPicPr>
            <p:cNvPr id="7" name="Picture 6">
              <a:extLst>
                <a:ext uri="{FF2B5EF4-FFF2-40B4-BE49-F238E27FC236}">
                  <a16:creationId xmlns:a16="http://schemas.microsoft.com/office/drawing/2014/main" id="{70667748-CC7A-43BC-F7CD-F553C552B173}"/>
                </a:ext>
              </a:extLst>
            </p:cNvPr>
            <p:cNvPicPr>
              <a:picLocks noChangeAspect="1"/>
            </p:cNvPicPr>
            <p:nvPr/>
          </p:nvPicPr>
          <p:blipFill rotWithShape="1">
            <a:blip r:embed="rId3"/>
            <a:srcRect b="12367"/>
            <a:stretch/>
          </p:blipFill>
          <p:spPr>
            <a:xfrm>
              <a:off x="668336" y="2820710"/>
              <a:ext cx="4084639" cy="2560282"/>
            </a:xfrm>
            <a:prstGeom prst="rect">
              <a:avLst/>
            </a:prstGeom>
          </p:spPr>
        </p:pic>
        <p:pic>
          <p:nvPicPr>
            <p:cNvPr id="8" name="Picture 7">
              <a:extLst>
                <a:ext uri="{FF2B5EF4-FFF2-40B4-BE49-F238E27FC236}">
                  <a16:creationId xmlns:a16="http://schemas.microsoft.com/office/drawing/2014/main" id="{4E494261-7AF0-A04C-F240-B569DB4264B5}"/>
                </a:ext>
              </a:extLst>
            </p:cNvPr>
            <p:cNvPicPr>
              <a:picLocks noChangeAspect="1"/>
            </p:cNvPicPr>
            <p:nvPr/>
          </p:nvPicPr>
          <p:blipFill rotWithShape="1">
            <a:blip r:embed="rId4"/>
            <a:srcRect b="25379"/>
            <a:stretch/>
          </p:blipFill>
          <p:spPr>
            <a:xfrm rot="377780">
              <a:off x="1029942" y="1957785"/>
              <a:ext cx="3650104" cy="1530730"/>
            </a:xfrm>
            <a:prstGeom prst="rect">
              <a:avLst/>
            </a:prstGeom>
          </p:spPr>
        </p:pic>
      </p:grpSp>
      <p:sp>
        <p:nvSpPr>
          <p:cNvPr id="10" name="Explosion 1 9">
            <a:extLst>
              <a:ext uri="{FF2B5EF4-FFF2-40B4-BE49-F238E27FC236}">
                <a16:creationId xmlns:a16="http://schemas.microsoft.com/office/drawing/2014/main" id="{49F38303-B870-6287-2E15-45B9FD8D1A58}"/>
              </a:ext>
            </a:extLst>
          </p:cNvPr>
          <p:cNvSpPr/>
          <p:nvPr/>
        </p:nvSpPr>
        <p:spPr>
          <a:xfrm>
            <a:off x="8158163" y="2043112"/>
            <a:ext cx="4143375" cy="4029075"/>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Note, non scoring members don’t take team test online.  They could do a paper copy for fun</a:t>
            </a:r>
          </a:p>
        </p:txBody>
      </p:sp>
      <p:sp>
        <p:nvSpPr>
          <p:cNvPr id="11" name="Left Arrow 10">
            <a:extLst>
              <a:ext uri="{FF2B5EF4-FFF2-40B4-BE49-F238E27FC236}">
                <a16:creationId xmlns:a16="http://schemas.microsoft.com/office/drawing/2014/main" id="{0DC47C97-CE70-90AE-C312-893EA10D5E72}"/>
              </a:ext>
            </a:extLst>
          </p:cNvPr>
          <p:cNvSpPr/>
          <p:nvPr/>
        </p:nvSpPr>
        <p:spPr>
          <a:xfrm>
            <a:off x="4644631" y="4912478"/>
            <a:ext cx="3298031" cy="816932"/>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Registered students show here</a:t>
            </a:r>
          </a:p>
        </p:txBody>
      </p:sp>
      <p:sp>
        <p:nvSpPr>
          <p:cNvPr id="14" name="Left Arrow 13">
            <a:extLst>
              <a:ext uri="{FF2B5EF4-FFF2-40B4-BE49-F238E27FC236}">
                <a16:creationId xmlns:a16="http://schemas.microsoft.com/office/drawing/2014/main" id="{5596751A-2117-9270-620F-D606FA093822}"/>
              </a:ext>
            </a:extLst>
          </p:cNvPr>
          <p:cNvSpPr/>
          <p:nvPr/>
        </p:nvSpPr>
        <p:spPr>
          <a:xfrm rot="16200000">
            <a:off x="886951" y="3482511"/>
            <a:ext cx="1128681" cy="32639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5" name="Left Arrow 14">
            <a:extLst>
              <a:ext uri="{FF2B5EF4-FFF2-40B4-BE49-F238E27FC236}">
                <a16:creationId xmlns:a16="http://schemas.microsoft.com/office/drawing/2014/main" id="{48FF4E2A-C15A-287C-A726-9238D9991BF6}"/>
              </a:ext>
            </a:extLst>
          </p:cNvPr>
          <p:cNvSpPr/>
          <p:nvPr/>
        </p:nvSpPr>
        <p:spPr>
          <a:xfrm rot="16200000">
            <a:off x="3915901" y="3429958"/>
            <a:ext cx="1128681" cy="32639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6" name="Left Arrow 15">
            <a:extLst>
              <a:ext uri="{FF2B5EF4-FFF2-40B4-BE49-F238E27FC236}">
                <a16:creationId xmlns:a16="http://schemas.microsoft.com/office/drawing/2014/main" id="{124F2F9D-37D6-F203-3916-9AE77FA9036C}"/>
              </a:ext>
            </a:extLst>
          </p:cNvPr>
          <p:cNvSpPr/>
          <p:nvPr/>
        </p:nvSpPr>
        <p:spPr>
          <a:xfrm rot="16200000">
            <a:off x="2401426" y="3482511"/>
            <a:ext cx="1128681" cy="32639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7" name="Left Arrow 16">
            <a:extLst>
              <a:ext uri="{FF2B5EF4-FFF2-40B4-BE49-F238E27FC236}">
                <a16:creationId xmlns:a16="http://schemas.microsoft.com/office/drawing/2014/main" id="{B7D285E4-219D-3608-9C3A-9DFE5F9D3CF2}"/>
              </a:ext>
            </a:extLst>
          </p:cNvPr>
          <p:cNvSpPr/>
          <p:nvPr/>
        </p:nvSpPr>
        <p:spPr>
          <a:xfrm rot="16200000">
            <a:off x="5493560" y="3482510"/>
            <a:ext cx="1128681" cy="32639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18" name="Sun 17">
            <a:extLst>
              <a:ext uri="{FF2B5EF4-FFF2-40B4-BE49-F238E27FC236}">
                <a16:creationId xmlns:a16="http://schemas.microsoft.com/office/drawing/2014/main" id="{475C0872-2E60-5C5C-D9D8-91FC37ED1E7F}"/>
              </a:ext>
            </a:extLst>
          </p:cNvPr>
          <p:cNvSpPr/>
          <p:nvPr/>
        </p:nvSpPr>
        <p:spPr>
          <a:xfrm>
            <a:off x="2363473" y="1627693"/>
            <a:ext cx="2765741" cy="1602165"/>
          </a:xfrm>
          <a:prstGeom prst="su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Event controls</a:t>
            </a:r>
          </a:p>
        </p:txBody>
      </p:sp>
    </p:spTree>
    <p:extLst>
      <p:ext uri="{BB962C8B-B14F-4D97-AF65-F5344CB8AC3E}">
        <p14:creationId xmlns:p14="http://schemas.microsoft.com/office/powerpoint/2010/main" val="25540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1" nodeType="clickEffect">
                                  <p:stCondLst>
                                    <p:cond delay="0"/>
                                  </p:stCondLst>
                                  <p:childTnLst>
                                    <p:animEffect transition="out" filter="blinds(horizontal)">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grpId="1" nodeType="clickEffect">
                                  <p:stCondLst>
                                    <p:cond delay="0"/>
                                  </p:stCondLst>
                                  <p:childTnLst>
                                    <p:animEffect transition="out" filter="blinds(horizontal)">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additive="base">
                                        <p:cTn id="84" dur="500" fill="hold"/>
                                        <p:tgtEl>
                                          <p:spTgt spid="4"/>
                                        </p:tgtEl>
                                        <p:attrNameLst>
                                          <p:attrName>ppt_x</p:attrName>
                                        </p:attrNameLst>
                                      </p:cBhvr>
                                      <p:tavLst>
                                        <p:tav tm="0">
                                          <p:val>
                                            <p:strVal val="#ppt_x"/>
                                          </p:val>
                                        </p:tav>
                                        <p:tav tm="100000">
                                          <p:val>
                                            <p:strVal val="#ppt_x"/>
                                          </p:val>
                                        </p:tav>
                                      </p:tavLst>
                                    </p:anim>
                                    <p:anim calcmode="lin" valueType="num">
                                      <p:cBhvr additive="base">
                                        <p:cTn id="8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blinds(horizontal)">
                                      <p:cBhvr>
                                        <p:cTn id="9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10" grpId="0" animBg="1"/>
      <p:bldP spid="11" grpId="0" animBg="1"/>
      <p:bldP spid="11"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a:extLst>
              <a:ext uri="{FF2B5EF4-FFF2-40B4-BE49-F238E27FC236}">
                <a16:creationId xmlns:a16="http://schemas.microsoft.com/office/drawing/2014/main" id="{F4DB910C-4FE9-8E41-B4B4-E51E6143536E}"/>
              </a:ext>
            </a:extLst>
          </p:cNvPr>
          <p:cNvSpPr/>
          <p:nvPr/>
        </p:nvSpPr>
        <p:spPr>
          <a:xfrm>
            <a:off x="1890713" y="964406"/>
            <a:ext cx="7743825" cy="49291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 member of the team can be recorder.  Only the recorder should access online test.  All others should do the test on paper and tell the recorder the answers so the recorder can enter them into the system</a:t>
            </a:r>
          </a:p>
        </p:txBody>
      </p:sp>
      <p:grpSp>
        <p:nvGrpSpPr>
          <p:cNvPr id="4" name="Group 3">
            <a:extLst>
              <a:ext uri="{FF2B5EF4-FFF2-40B4-BE49-F238E27FC236}">
                <a16:creationId xmlns:a16="http://schemas.microsoft.com/office/drawing/2014/main" id="{E73F6127-0976-C0AA-5B30-D079C7518B73}"/>
              </a:ext>
            </a:extLst>
          </p:cNvPr>
          <p:cNvGrpSpPr/>
          <p:nvPr/>
        </p:nvGrpSpPr>
        <p:grpSpPr>
          <a:xfrm>
            <a:off x="10001841" y="839470"/>
            <a:ext cx="2038350" cy="1509079"/>
            <a:chOff x="668336" y="1957785"/>
            <a:chExt cx="4084639" cy="3423207"/>
          </a:xfrm>
        </p:grpSpPr>
        <p:pic>
          <p:nvPicPr>
            <p:cNvPr id="5" name="Picture 4">
              <a:extLst>
                <a:ext uri="{FF2B5EF4-FFF2-40B4-BE49-F238E27FC236}">
                  <a16:creationId xmlns:a16="http://schemas.microsoft.com/office/drawing/2014/main" id="{CE6726B3-F25C-A79B-2031-FCD179C0574B}"/>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6" name="Picture 5">
              <a:extLst>
                <a:ext uri="{FF2B5EF4-FFF2-40B4-BE49-F238E27FC236}">
                  <a16:creationId xmlns:a16="http://schemas.microsoft.com/office/drawing/2014/main" id="{8F6EBF2E-D7E9-81D5-3AEA-9E487B14D83A}"/>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Tree>
    <p:extLst>
      <p:ext uri="{BB962C8B-B14F-4D97-AF65-F5344CB8AC3E}">
        <p14:creationId xmlns:p14="http://schemas.microsoft.com/office/powerpoint/2010/main" val="279685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FFE1CA-E9F7-E64D-9775-B0ACF775EE63}"/>
              </a:ext>
            </a:extLst>
          </p:cNvPr>
          <p:cNvSpPr txBox="1"/>
          <p:nvPr/>
        </p:nvSpPr>
        <p:spPr>
          <a:xfrm>
            <a:off x="290513" y="229250"/>
            <a:ext cx="8218788" cy="584775"/>
          </a:xfrm>
          <a:prstGeom prst="rect">
            <a:avLst/>
          </a:prstGeom>
          <a:noFill/>
        </p:spPr>
        <p:txBody>
          <a:bodyPr wrap="none" rtlCol="0">
            <a:spAutoFit/>
          </a:bodyPr>
          <a:lstStyle/>
          <a:p>
            <a:r>
              <a:rPr lang="en-US" sz="3200" dirty="0"/>
              <a:t>Have students sign in and get ready for first test </a:t>
            </a:r>
          </a:p>
        </p:txBody>
      </p:sp>
      <p:sp>
        <p:nvSpPr>
          <p:cNvPr id="4" name="Explosion 2 3">
            <a:extLst>
              <a:ext uri="{FF2B5EF4-FFF2-40B4-BE49-F238E27FC236}">
                <a16:creationId xmlns:a16="http://schemas.microsoft.com/office/drawing/2014/main" id="{9420F56D-B420-7943-82F2-D1579B8E7D9E}"/>
              </a:ext>
            </a:extLst>
          </p:cNvPr>
          <p:cNvSpPr/>
          <p:nvPr/>
        </p:nvSpPr>
        <p:spPr>
          <a:xfrm>
            <a:off x="7240385" y="1633365"/>
            <a:ext cx="4951615" cy="2314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what the page looks like for the students when they sign in</a:t>
            </a:r>
          </a:p>
        </p:txBody>
      </p:sp>
      <p:grpSp>
        <p:nvGrpSpPr>
          <p:cNvPr id="5" name="Group 4">
            <a:extLst>
              <a:ext uri="{FF2B5EF4-FFF2-40B4-BE49-F238E27FC236}">
                <a16:creationId xmlns:a16="http://schemas.microsoft.com/office/drawing/2014/main" id="{F14E5FB9-46D4-25E4-2545-2C39EB37D7E1}"/>
              </a:ext>
            </a:extLst>
          </p:cNvPr>
          <p:cNvGrpSpPr/>
          <p:nvPr/>
        </p:nvGrpSpPr>
        <p:grpSpPr>
          <a:xfrm>
            <a:off x="9863137" y="253683"/>
            <a:ext cx="2038350" cy="1509079"/>
            <a:chOff x="668336" y="1957785"/>
            <a:chExt cx="4084639" cy="3423207"/>
          </a:xfrm>
        </p:grpSpPr>
        <p:pic>
          <p:nvPicPr>
            <p:cNvPr id="6" name="Picture 5">
              <a:extLst>
                <a:ext uri="{FF2B5EF4-FFF2-40B4-BE49-F238E27FC236}">
                  <a16:creationId xmlns:a16="http://schemas.microsoft.com/office/drawing/2014/main" id="{67DAF3E8-0952-10B6-6B36-BB3F0190C96D}"/>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7" name="Picture 6">
              <a:extLst>
                <a:ext uri="{FF2B5EF4-FFF2-40B4-BE49-F238E27FC236}">
                  <a16:creationId xmlns:a16="http://schemas.microsoft.com/office/drawing/2014/main" id="{6F2827BC-DF08-7526-C90D-D4AA059DD87E}"/>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
        <p:nvSpPr>
          <p:cNvPr id="9" name="Explosion 2 8">
            <a:extLst>
              <a:ext uri="{FF2B5EF4-FFF2-40B4-BE49-F238E27FC236}">
                <a16:creationId xmlns:a16="http://schemas.microsoft.com/office/drawing/2014/main" id="{9AAA019B-80D9-A78C-3917-BA0067DCFB88}"/>
              </a:ext>
            </a:extLst>
          </p:cNvPr>
          <p:cNvSpPr/>
          <p:nvPr/>
        </p:nvSpPr>
        <p:spPr>
          <a:xfrm>
            <a:off x="7387329" y="3818542"/>
            <a:ext cx="4951615" cy="2314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wouldn’t hurt to go over this information!</a:t>
            </a:r>
          </a:p>
        </p:txBody>
      </p:sp>
    </p:spTree>
    <p:extLst>
      <p:ext uri="{BB962C8B-B14F-4D97-AF65-F5344CB8AC3E}">
        <p14:creationId xmlns:p14="http://schemas.microsoft.com/office/powerpoint/2010/main" val="175327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91483A-4E87-F140-85C7-F62ADBCE960D}"/>
              </a:ext>
            </a:extLst>
          </p:cNvPr>
          <p:cNvSpPr txBox="1"/>
          <p:nvPr/>
        </p:nvSpPr>
        <p:spPr>
          <a:xfrm>
            <a:off x="272321" y="557212"/>
            <a:ext cx="8481809" cy="1200329"/>
          </a:xfrm>
          <a:prstGeom prst="rect">
            <a:avLst/>
          </a:prstGeom>
          <a:noFill/>
        </p:spPr>
        <p:txBody>
          <a:bodyPr wrap="none" rtlCol="0">
            <a:spAutoFit/>
          </a:bodyPr>
          <a:lstStyle/>
          <a:p>
            <a:r>
              <a:rPr lang="en-US" dirty="0"/>
              <a:t>Students should click on the Compete button, they then have to hit Register for the Meet</a:t>
            </a:r>
          </a:p>
          <a:p>
            <a:r>
              <a:rPr lang="en-US" dirty="0"/>
              <a:t>Then it should show them what events they are taking.  </a:t>
            </a:r>
          </a:p>
          <a:p>
            <a:r>
              <a:rPr lang="en-US" dirty="0"/>
              <a:t>If there is an error ,you can still fix it</a:t>
            </a:r>
          </a:p>
          <a:p>
            <a:r>
              <a:rPr lang="en-US" dirty="0"/>
              <a:t>They </a:t>
            </a:r>
            <a:r>
              <a:rPr lang="en-US" b="1" dirty="0"/>
              <a:t>should not </a:t>
            </a:r>
            <a:r>
              <a:rPr lang="en-US" dirty="0"/>
              <a:t>click “start watching for event start” </a:t>
            </a:r>
          </a:p>
        </p:txBody>
      </p:sp>
      <p:grpSp>
        <p:nvGrpSpPr>
          <p:cNvPr id="4" name="Group 3">
            <a:extLst>
              <a:ext uri="{FF2B5EF4-FFF2-40B4-BE49-F238E27FC236}">
                <a16:creationId xmlns:a16="http://schemas.microsoft.com/office/drawing/2014/main" id="{717A8D90-474F-63EC-D9DE-FA85B95A04F9}"/>
              </a:ext>
            </a:extLst>
          </p:cNvPr>
          <p:cNvGrpSpPr/>
          <p:nvPr/>
        </p:nvGrpSpPr>
        <p:grpSpPr>
          <a:xfrm>
            <a:off x="9863137" y="253683"/>
            <a:ext cx="2038350" cy="1509079"/>
            <a:chOff x="668336" y="1957785"/>
            <a:chExt cx="4084639" cy="3423207"/>
          </a:xfrm>
        </p:grpSpPr>
        <p:pic>
          <p:nvPicPr>
            <p:cNvPr id="5" name="Picture 4">
              <a:extLst>
                <a:ext uri="{FF2B5EF4-FFF2-40B4-BE49-F238E27FC236}">
                  <a16:creationId xmlns:a16="http://schemas.microsoft.com/office/drawing/2014/main" id="{5F9C9228-64CC-3027-B978-EEB37070340B}"/>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6" name="Picture 5">
              <a:extLst>
                <a:ext uri="{FF2B5EF4-FFF2-40B4-BE49-F238E27FC236}">
                  <a16:creationId xmlns:a16="http://schemas.microsoft.com/office/drawing/2014/main" id="{422A7E40-881D-7C5C-D754-0D3C7F3E6647}"/>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pic>
        <p:nvPicPr>
          <p:cNvPr id="7" name="Picture 6">
            <a:extLst>
              <a:ext uri="{FF2B5EF4-FFF2-40B4-BE49-F238E27FC236}">
                <a16:creationId xmlns:a16="http://schemas.microsoft.com/office/drawing/2014/main" id="{7F697347-C682-027E-E8D3-A0FC305AEC84}"/>
              </a:ext>
            </a:extLst>
          </p:cNvPr>
          <p:cNvPicPr>
            <a:picLocks noChangeAspect="1"/>
          </p:cNvPicPr>
          <p:nvPr/>
        </p:nvPicPr>
        <p:blipFill>
          <a:blip r:embed="rId4"/>
          <a:stretch>
            <a:fillRect/>
          </a:stretch>
        </p:blipFill>
        <p:spPr>
          <a:xfrm>
            <a:off x="124239" y="2462066"/>
            <a:ext cx="4152900" cy="2260600"/>
          </a:xfrm>
          <a:prstGeom prst="rect">
            <a:avLst/>
          </a:prstGeom>
        </p:spPr>
      </p:pic>
      <p:pic>
        <p:nvPicPr>
          <p:cNvPr id="8" name="Picture 7">
            <a:extLst>
              <a:ext uri="{FF2B5EF4-FFF2-40B4-BE49-F238E27FC236}">
                <a16:creationId xmlns:a16="http://schemas.microsoft.com/office/drawing/2014/main" id="{11CE2429-3C8A-3EF7-973C-C4FA738EB9B2}"/>
              </a:ext>
            </a:extLst>
          </p:cNvPr>
          <p:cNvPicPr>
            <a:picLocks noChangeAspect="1"/>
          </p:cNvPicPr>
          <p:nvPr/>
        </p:nvPicPr>
        <p:blipFill>
          <a:blip r:embed="rId5"/>
          <a:stretch>
            <a:fillRect/>
          </a:stretch>
        </p:blipFill>
        <p:spPr>
          <a:xfrm>
            <a:off x="4419600" y="2104258"/>
            <a:ext cx="7772400" cy="3761841"/>
          </a:xfrm>
          <a:prstGeom prst="rect">
            <a:avLst/>
          </a:prstGeom>
        </p:spPr>
      </p:pic>
    </p:spTree>
    <p:extLst>
      <p:ext uri="{BB962C8B-B14F-4D97-AF65-F5344CB8AC3E}">
        <p14:creationId xmlns:p14="http://schemas.microsoft.com/office/powerpoint/2010/main" val="217320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554ED2-9E28-FE66-1C4A-998FF58794A2}"/>
              </a:ext>
            </a:extLst>
          </p:cNvPr>
          <p:cNvPicPr>
            <a:picLocks noChangeAspect="1"/>
          </p:cNvPicPr>
          <p:nvPr/>
        </p:nvPicPr>
        <p:blipFill>
          <a:blip r:embed="rId2"/>
          <a:stretch>
            <a:fillRect/>
          </a:stretch>
        </p:blipFill>
        <p:spPr>
          <a:xfrm>
            <a:off x="554914" y="1380722"/>
            <a:ext cx="7772400" cy="4978017"/>
          </a:xfrm>
          <a:prstGeom prst="rect">
            <a:avLst/>
          </a:prstGeom>
        </p:spPr>
      </p:pic>
      <p:sp>
        <p:nvSpPr>
          <p:cNvPr id="4" name="TextBox 3">
            <a:extLst>
              <a:ext uri="{FF2B5EF4-FFF2-40B4-BE49-F238E27FC236}">
                <a16:creationId xmlns:a16="http://schemas.microsoft.com/office/drawing/2014/main" id="{4CB858D1-6AC1-BD41-9622-C557CF20AF14}"/>
              </a:ext>
            </a:extLst>
          </p:cNvPr>
          <p:cNvSpPr txBox="1"/>
          <p:nvPr/>
        </p:nvSpPr>
        <p:spPr>
          <a:xfrm>
            <a:off x="162488" y="242888"/>
            <a:ext cx="9364295" cy="1200329"/>
          </a:xfrm>
          <a:prstGeom prst="rect">
            <a:avLst/>
          </a:prstGeom>
          <a:noFill/>
        </p:spPr>
        <p:txBody>
          <a:bodyPr wrap="none" rtlCol="0">
            <a:spAutoFit/>
          </a:bodyPr>
          <a:lstStyle/>
          <a:p>
            <a:r>
              <a:rPr lang="en-US" dirty="0"/>
              <a:t>c.  Hand out Event A to each student, keeping them silent and instruct them not to look at the test </a:t>
            </a:r>
          </a:p>
          <a:p>
            <a:r>
              <a:rPr lang="en-US" dirty="0"/>
              <a:t>	until their online test starts</a:t>
            </a:r>
          </a:p>
          <a:p>
            <a:r>
              <a:rPr lang="en-US" dirty="0"/>
              <a:t>d.  Only once you are ready for students to start, Click Start A</a:t>
            </a:r>
          </a:p>
          <a:p>
            <a:endParaRPr lang="en-US" dirty="0"/>
          </a:p>
        </p:txBody>
      </p:sp>
      <p:sp>
        <p:nvSpPr>
          <p:cNvPr id="7" name="Up Arrow 6">
            <a:extLst>
              <a:ext uri="{FF2B5EF4-FFF2-40B4-BE49-F238E27FC236}">
                <a16:creationId xmlns:a16="http://schemas.microsoft.com/office/drawing/2014/main" id="{74C804F6-5AE0-5C42-826D-383364A2EC7F}"/>
              </a:ext>
            </a:extLst>
          </p:cNvPr>
          <p:cNvSpPr/>
          <p:nvPr/>
        </p:nvSpPr>
        <p:spPr>
          <a:xfrm>
            <a:off x="162488" y="4859003"/>
            <a:ext cx="3929062" cy="1085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tell here if all the kids are checked in</a:t>
            </a:r>
          </a:p>
        </p:txBody>
      </p:sp>
      <p:grpSp>
        <p:nvGrpSpPr>
          <p:cNvPr id="2" name="Group 1">
            <a:extLst>
              <a:ext uri="{FF2B5EF4-FFF2-40B4-BE49-F238E27FC236}">
                <a16:creationId xmlns:a16="http://schemas.microsoft.com/office/drawing/2014/main" id="{91457CC2-976A-F7D3-95AF-71087DCE3184}"/>
              </a:ext>
            </a:extLst>
          </p:cNvPr>
          <p:cNvGrpSpPr/>
          <p:nvPr/>
        </p:nvGrpSpPr>
        <p:grpSpPr>
          <a:xfrm>
            <a:off x="9863137" y="253683"/>
            <a:ext cx="2038350" cy="1509079"/>
            <a:chOff x="668336" y="1957785"/>
            <a:chExt cx="4084639" cy="3423207"/>
          </a:xfrm>
        </p:grpSpPr>
        <p:pic>
          <p:nvPicPr>
            <p:cNvPr id="6" name="Picture 5">
              <a:extLst>
                <a:ext uri="{FF2B5EF4-FFF2-40B4-BE49-F238E27FC236}">
                  <a16:creationId xmlns:a16="http://schemas.microsoft.com/office/drawing/2014/main" id="{07223B2B-6617-3605-B857-E30191D9AA28}"/>
                </a:ext>
              </a:extLst>
            </p:cNvPr>
            <p:cNvPicPr>
              <a:picLocks noChangeAspect="1"/>
            </p:cNvPicPr>
            <p:nvPr/>
          </p:nvPicPr>
          <p:blipFill rotWithShape="1">
            <a:blip r:embed="rId3"/>
            <a:srcRect b="12367"/>
            <a:stretch/>
          </p:blipFill>
          <p:spPr>
            <a:xfrm>
              <a:off x="668336" y="2820710"/>
              <a:ext cx="4084639" cy="2560282"/>
            </a:xfrm>
            <a:prstGeom prst="rect">
              <a:avLst/>
            </a:prstGeom>
          </p:spPr>
        </p:pic>
        <p:pic>
          <p:nvPicPr>
            <p:cNvPr id="8" name="Picture 7">
              <a:extLst>
                <a:ext uri="{FF2B5EF4-FFF2-40B4-BE49-F238E27FC236}">
                  <a16:creationId xmlns:a16="http://schemas.microsoft.com/office/drawing/2014/main" id="{7B9499FC-1B20-C482-4673-29610422DBD6}"/>
                </a:ext>
              </a:extLst>
            </p:cNvPr>
            <p:cNvPicPr>
              <a:picLocks noChangeAspect="1"/>
            </p:cNvPicPr>
            <p:nvPr/>
          </p:nvPicPr>
          <p:blipFill rotWithShape="1">
            <a:blip r:embed="rId4"/>
            <a:srcRect b="25379"/>
            <a:stretch/>
          </p:blipFill>
          <p:spPr>
            <a:xfrm rot="377780">
              <a:off x="1029942" y="1957785"/>
              <a:ext cx="3650104" cy="1530730"/>
            </a:xfrm>
            <a:prstGeom prst="rect">
              <a:avLst/>
            </a:prstGeom>
          </p:spPr>
        </p:pic>
      </p:grpSp>
    </p:spTree>
    <p:extLst>
      <p:ext uri="{BB962C8B-B14F-4D97-AF65-F5344CB8AC3E}">
        <p14:creationId xmlns:p14="http://schemas.microsoft.com/office/powerpoint/2010/main" val="371017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11186</TotalTime>
  <Words>938</Words>
  <Application>Microsoft Macintosh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MN State HS Math League</vt:lpstr>
      <vt:lpstr>So far, before the day of a Meet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young</dc:creator>
  <cp:lastModifiedBy>Microsoft Office User</cp:lastModifiedBy>
  <cp:revision>8</cp:revision>
  <dcterms:created xsi:type="dcterms:W3CDTF">2021-10-23T13:34:37Z</dcterms:created>
  <dcterms:modified xsi:type="dcterms:W3CDTF">2024-10-20T22:20:35Z</dcterms:modified>
</cp:coreProperties>
</file>